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cal"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0" y="9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8-29T15:20:37.578" idx="1">
    <p:pos x="5280" y="3354"/>
    <p:text>Eviter de nommer un seul syndicat; ou bien tous ou rien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0B885-2D44-4EE7-8220-B35CDD549287}" type="datetimeFigureOut">
              <a:rPr lang="fr-BE" smtClean="0"/>
              <a:pPr/>
              <a:t>29/08/2016</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10E79-BED8-4054-B82B-CCF25586905F}" type="slidenum">
              <a:rPr lang="fr-BE" smtClean="0"/>
              <a:pPr/>
              <a:t>‹#›</a:t>
            </a:fld>
            <a:endParaRPr lang="fr-BE"/>
          </a:p>
        </p:txBody>
      </p:sp>
    </p:spTree>
    <p:extLst>
      <p:ext uri="{BB962C8B-B14F-4D97-AF65-F5344CB8AC3E}">
        <p14:creationId xmlns:p14="http://schemas.microsoft.com/office/powerpoint/2010/main" xmlns="" val="70573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E210E79-BED8-4054-B82B-CCF25586905F}" type="slidenum">
              <a:rPr lang="fr-BE" smtClean="0"/>
              <a:pPr/>
              <a:t>2</a:t>
            </a:fld>
            <a:endParaRPr lang="fr-BE"/>
          </a:p>
        </p:txBody>
      </p:sp>
    </p:spTree>
    <p:extLst>
      <p:ext uri="{BB962C8B-B14F-4D97-AF65-F5344CB8AC3E}">
        <p14:creationId xmlns:p14="http://schemas.microsoft.com/office/powerpoint/2010/main" xmlns="" val="404284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E210E79-BED8-4054-B82B-CCF25586905F}" type="slidenum">
              <a:rPr lang="fr-BE" smtClean="0"/>
              <a:pPr/>
              <a:t>5</a:t>
            </a:fld>
            <a:endParaRPr lang="fr-BE"/>
          </a:p>
        </p:txBody>
      </p:sp>
    </p:spTree>
    <p:extLst>
      <p:ext uri="{BB962C8B-B14F-4D97-AF65-F5344CB8AC3E}">
        <p14:creationId xmlns:p14="http://schemas.microsoft.com/office/powerpoint/2010/main" xmlns="" val="327547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E210E79-BED8-4054-B82B-CCF25586905F}" type="slidenum">
              <a:rPr lang="fr-BE" smtClean="0"/>
              <a:pPr/>
              <a:t>6</a:t>
            </a:fld>
            <a:endParaRPr lang="fr-BE"/>
          </a:p>
        </p:txBody>
      </p:sp>
    </p:spTree>
    <p:extLst>
      <p:ext uri="{BB962C8B-B14F-4D97-AF65-F5344CB8AC3E}">
        <p14:creationId xmlns:p14="http://schemas.microsoft.com/office/powerpoint/2010/main" xmlns="" val="220026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E210E79-BED8-4054-B82B-CCF25586905F}" type="slidenum">
              <a:rPr lang="fr-BE" smtClean="0"/>
              <a:pPr/>
              <a:t>7</a:t>
            </a:fld>
            <a:endParaRPr lang="fr-BE"/>
          </a:p>
        </p:txBody>
      </p:sp>
    </p:spTree>
    <p:extLst>
      <p:ext uri="{BB962C8B-B14F-4D97-AF65-F5344CB8AC3E}">
        <p14:creationId xmlns:p14="http://schemas.microsoft.com/office/powerpoint/2010/main" xmlns="" val="288780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E210E79-BED8-4054-B82B-CCF25586905F}" type="slidenum">
              <a:rPr lang="fr-BE" smtClean="0"/>
              <a:pPr/>
              <a:t>8</a:t>
            </a:fld>
            <a:endParaRPr lang="fr-BE"/>
          </a:p>
        </p:txBody>
      </p:sp>
    </p:spTree>
    <p:extLst>
      <p:ext uri="{BB962C8B-B14F-4D97-AF65-F5344CB8AC3E}">
        <p14:creationId xmlns:p14="http://schemas.microsoft.com/office/powerpoint/2010/main" xmlns="" val="173999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181719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366538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171173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330161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242000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317866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53983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251700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113982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125609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21B274-B40A-435F-9631-9322038B7632}" type="datetimeFigureOut">
              <a:rPr lang="fr-BE" smtClean="0"/>
              <a:pPr/>
              <a:t>29/08/2016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415726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1B274-B40A-435F-9631-9322038B7632}" type="datetimeFigureOut">
              <a:rPr lang="fr-BE" smtClean="0"/>
              <a:pPr/>
              <a:t>29/08/2016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97AB9-8ED6-4D51-AD36-60089927A3B1}" type="slidenum">
              <a:rPr lang="fr-BE" smtClean="0"/>
              <a:pPr/>
              <a:t>‹#›</a:t>
            </a:fld>
            <a:endParaRPr lang="fr-BE"/>
          </a:p>
        </p:txBody>
      </p:sp>
    </p:spTree>
    <p:extLst>
      <p:ext uri="{BB962C8B-B14F-4D97-AF65-F5344CB8AC3E}">
        <p14:creationId xmlns:p14="http://schemas.microsoft.com/office/powerpoint/2010/main" xmlns="" val="15376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0962" y="2060848"/>
            <a:ext cx="6400800" cy="3960440"/>
          </a:xfrm>
        </p:spPr>
        <p:txBody>
          <a:bodyPr>
            <a:normAutofit/>
          </a:bodyPr>
          <a:lstStyle/>
          <a:p>
            <a:r>
              <a:rPr lang="fr-BE" sz="1700" dirty="0" smtClean="0">
                <a:latin typeface="Arial" panose="020B0604020202020204" pitchFamily="34" charset="0"/>
                <a:cs typeface="Arial" panose="020B0604020202020204" pitchFamily="34" charset="0"/>
              </a:rPr>
              <a:t>4ème Réunion du Comité de Décision et d’Orientation (CDO) du Programme de Promotion de l’Exploitation Certifiées des Forêts (PPECF) </a:t>
            </a:r>
          </a:p>
          <a:p>
            <a:endParaRPr lang="fr-BE" sz="1700" dirty="0" smtClean="0">
              <a:latin typeface="Arial" panose="020B0604020202020204" pitchFamily="34" charset="0"/>
              <a:cs typeface="Arial" panose="020B0604020202020204" pitchFamily="34" charset="0"/>
            </a:endParaRPr>
          </a:p>
          <a:p>
            <a:r>
              <a:rPr lang="fr-BE" sz="1700" dirty="0" smtClean="0">
                <a:latin typeface="Arial" panose="020B0604020202020204" pitchFamily="34" charset="0"/>
                <a:cs typeface="Arial" panose="020B0604020202020204" pitchFamily="34" charset="0"/>
              </a:rPr>
              <a:t>16 </a:t>
            </a:r>
            <a:r>
              <a:rPr lang="fr-BE" sz="1700" dirty="0">
                <a:latin typeface="Arial" panose="020B0604020202020204" pitchFamily="34" charset="0"/>
                <a:cs typeface="Arial" panose="020B0604020202020204" pitchFamily="34" charset="0"/>
              </a:rPr>
              <a:t>- 17 mai 2016 à Douala (hôtel SAWA)</a:t>
            </a:r>
          </a:p>
          <a:p>
            <a:endParaRPr lang="fr-BE" dirty="0" smtClean="0"/>
          </a:p>
          <a:p>
            <a:r>
              <a:rPr lang="fr-BE" sz="2800" dirty="0" smtClean="0"/>
              <a:t>Leçons apprises de la première phase (*)</a:t>
            </a:r>
          </a:p>
          <a:p>
            <a:endParaRPr lang="fr-BE" sz="2800" dirty="0"/>
          </a:p>
          <a:p>
            <a:pPr algn="just"/>
            <a:r>
              <a:rPr lang="fr-BE" sz="1400" dirty="0"/>
              <a:t>(*) </a:t>
            </a:r>
            <a:r>
              <a:rPr lang="fr-BE" sz="1200" dirty="0" smtClean="0"/>
              <a:t>Ce </a:t>
            </a:r>
            <a:r>
              <a:rPr lang="fr-BE" sz="1200" dirty="0"/>
              <a:t>document n’engage ni la COMIFAC ni la KFW, et ne reflète  que l’opinion du bureau GFA Consulting Group </a:t>
            </a:r>
            <a:r>
              <a:rPr lang="fr-BE" sz="1200" dirty="0" smtClean="0"/>
              <a:t>GmbH, </a:t>
            </a:r>
            <a:r>
              <a:rPr lang="fr-BE" sz="1200" dirty="0"/>
              <a:t>chargé de la mise en œuvre du Programme</a:t>
            </a:r>
            <a:r>
              <a:rPr lang="fr-BE" sz="1500"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620688"/>
            <a:ext cx="1335087" cy="1317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734193"/>
            <a:ext cx="811213" cy="1090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600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568952" cy="9294852"/>
          </a:xfrm>
          <a:prstGeom prst="rect">
            <a:avLst/>
          </a:prstGeom>
        </p:spPr>
        <p:txBody>
          <a:bodyPr wrap="square">
            <a:spAutoFit/>
          </a:bodyPr>
          <a:lstStyle/>
          <a:p>
            <a:r>
              <a:rPr lang="fr-BE" sz="1400" dirty="0" smtClean="0">
                <a:latin typeface="Arial" panose="020B0604020202020204" pitchFamily="34" charset="0"/>
                <a:cs typeface="Arial" panose="020B0604020202020204" pitchFamily="34" charset="0"/>
              </a:rPr>
              <a:t>I) L’objectif principal prévoyait de doubler les superficies certifiées (FSC ou équivalent de 5 </a:t>
            </a:r>
            <a:r>
              <a:rPr lang="fr-BE" sz="1400" dirty="0" err="1" smtClean="0">
                <a:latin typeface="Arial" panose="020B0604020202020204" pitchFamily="34" charset="0"/>
                <a:cs typeface="Arial" panose="020B0604020202020204" pitchFamily="34" charset="0"/>
              </a:rPr>
              <a:t>Mios</a:t>
            </a:r>
            <a:r>
              <a:rPr lang="fr-BE" sz="1400" dirty="0" smtClean="0">
                <a:latin typeface="Arial" panose="020B0604020202020204" pitchFamily="34" charset="0"/>
                <a:cs typeface="Arial" panose="020B0604020202020204" pitchFamily="34" charset="0"/>
              </a:rPr>
              <a:t> à 10 </a:t>
            </a:r>
            <a:r>
              <a:rPr lang="fr-BE" sz="1400" dirty="0" err="1" smtClean="0">
                <a:latin typeface="Arial" panose="020B0604020202020204" pitchFamily="34" charset="0"/>
                <a:cs typeface="Arial" panose="020B0604020202020204" pitchFamily="34" charset="0"/>
              </a:rPr>
              <a:t>Mios</a:t>
            </a:r>
            <a:r>
              <a:rPr lang="fr-BE" sz="1400" dirty="0" smtClean="0">
                <a:latin typeface="Arial" panose="020B0604020202020204" pitchFamily="34" charset="0"/>
                <a:cs typeface="Arial" panose="020B0604020202020204" pitchFamily="34" charset="0"/>
              </a:rPr>
              <a:t> ha) à l’horizon de décembre 2015:</a:t>
            </a:r>
          </a:p>
          <a:p>
            <a:endParaRPr lang="fr-BE" sz="1400" dirty="0" smtClean="0">
              <a:latin typeface="Arial" panose="020B0604020202020204" pitchFamily="34" charset="0"/>
              <a:cs typeface="Arial" panose="020B0604020202020204" pitchFamily="34" charset="0"/>
            </a:endParaRPr>
          </a:p>
          <a:p>
            <a:pPr algn="just"/>
            <a:r>
              <a:rPr lang="fr-BE" sz="1400" dirty="0" smtClean="0">
                <a:latin typeface="Arial" panose="020B0604020202020204" pitchFamily="34" charset="0"/>
                <a:cs typeface="Arial" panose="020B0604020202020204" pitchFamily="34" charset="0"/>
              </a:rPr>
              <a:t>Il </a:t>
            </a:r>
            <a:r>
              <a:rPr lang="fr-BE" sz="1400" dirty="0">
                <a:latin typeface="Arial" panose="020B0604020202020204" pitchFamily="34" charset="0"/>
                <a:cs typeface="Arial" panose="020B0604020202020204" pitchFamily="34" charset="0"/>
              </a:rPr>
              <a:t>était supposé que le Programme avait à sa disposition, une réserve de concessionnaires </a:t>
            </a:r>
            <a:r>
              <a:rPr lang="fr-BE" sz="1400" u="sng" dirty="0">
                <a:latin typeface="Arial" panose="020B0604020202020204" pitchFamily="34" charset="0"/>
                <a:cs typeface="Arial" panose="020B0604020202020204" pitchFamily="34" charset="0"/>
              </a:rPr>
              <a:t>déjà légaux </a:t>
            </a:r>
            <a:r>
              <a:rPr lang="fr-BE" sz="1400" dirty="0">
                <a:latin typeface="Arial" panose="020B0604020202020204" pitchFamily="34" charset="0"/>
                <a:cs typeface="Arial" panose="020B0604020202020204" pitchFamily="34" charset="0"/>
              </a:rPr>
              <a:t>qui auraient voulu profiter de l’opportunité du PPECF pour faire un saut qualitatif vers le certificat FSC-FM. </a:t>
            </a:r>
          </a:p>
          <a:p>
            <a:pPr algn="just"/>
            <a:r>
              <a:rPr lang="fr-BE" sz="1400" dirty="0" smtClean="0">
                <a:latin typeface="Arial" panose="020B0604020202020204" pitchFamily="34" charset="0"/>
                <a:cs typeface="Arial" panose="020B0604020202020204" pitchFamily="34" charset="0"/>
              </a:rPr>
              <a:t>Cependant</a:t>
            </a:r>
            <a:r>
              <a:rPr lang="fr-BE" sz="1400" dirty="0">
                <a:latin typeface="Arial" panose="020B0604020202020204" pitchFamily="34" charset="0"/>
                <a:cs typeface="Arial" panose="020B0604020202020204" pitchFamily="34" charset="0"/>
              </a:rPr>
              <a:t>, il est rapidement apparu que cette situation de départ n’existait pas et que les entreprises potentiellement intéressées, ayant devant elles la dizaine de concessionnaires certifiés FSC, avaient fait les constats suivants :</a:t>
            </a:r>
          </a:p>
          <a:p>
            <a:pPr marL="285750" indent="-285750" algn="just">
              <a:buFont typeface="Wingdings" panose="05000000000000000000" pitchFamily="2" charset="2"/>
              <a:buChar char="ü"/>
            </a:pPr>
            <a:r>
              <a:rPr lang="fr-BE" sz="1400" dirty="0">
                <a:latin typeface="Arial" panose="020B0604020202020204" pitchFamily="34" charset="0"/>
                <a:cs typeface="Arial" panose="020B0604020202020204" pitchFamily="34" charset="0"/>
              </a:rPr>
              <a:t>l</a:t>
            </a:r>
            <a:r>
              <a:rPr lang="fr-BE" sz="1400" dirty="0" smtClean="0">
                <a:latin typeface="Arial" panose="020B0604020202020204" pitchFamily="34" charset="0"/>
                <a:cs typeface="Arial" panose="020B0604020202020204" pitchFamily="34" charset="0"/>
              </a:rPr>
              <a:t>es </a:t>
            </a:r>
            <a:r>
              <a:rPr lang="fr-BE" sz="1400" dirty="0">
                <a:latin typeface="Arial" panose="020B0604020202020204" pitchFamily="34" charset="0"/>
                <a:cs typeface="Arial" panose="020B0604020202020204" pitchFamily="34" charset="0"/>
              </a:rPr>
              <a:t>quelques entreprises certifiées tirent un bénéfice du label FSC, soit en terme d’image (ce qui est important pour des grands groupes cotés en bourse), soit en terme de marché de niches, souvent liés à des investissements publics </a:t>
            </a:r>
            <a:r>
              <a:rPr lang="fr-BE" sz="1400" dirty="0" smtClean="0">
                <a:latin typeface="Arial" panose="020B0604020202020204" pitchFamily="34" charset="0"/>
                <a:cs typeface="Arial" panose="020B0604020202020204" pitchFamily="34" charset="0"/>
              </a:rPr>
              <a:t>mettant </a:t>
            </a:r>
            <a:r>
              <a:rPr lang="fr-BE" sz="1400" dirty="0">
                <a:latin typeface="Arial" panose="020B0604020202020204" pitchFamily="34" charset="0"/>
                <a:cs typeface="Arial" panose="020B0604020202020204" pitchFamily="34" charset="0"/>
              </a:rPr>
              <a:t>en œuvre des bois caractérisés par certaines propriétés spécifiques tels les bois « hydrauliques ». En conséquence, </a:t>
            </a:r>
            <a:r>
              <a:rPr lang="fr-BE" sz="1400" b="1" dirty="0">
                <a:latin typeface="Arial" panose="020B0604020202020204" pitchFamily="34" charset="0"/>
                <a:cs typeface="Arial" panose="020B0604020202020204" pitchFamily="34" charset="0"/>
              </a:rPr>
              <a:t>pour une entreprise moyenne qui ne dispose pas d’essences particulières, la certification FSC-FM n’a pas d’intérêt évident </a:t>
            </a:r>
            <a:r>
              <a:rPr lang="fr-BE" sz="1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fr-BE" sz="1400" dirty="0">
                <a:latin typeface="Arial" panose="020B0604020202020204" pitchFamily="34" charset="0"/>
                <a:cs typeface="Arial" panose="020B0604020202020204" pitchFamily="34" charset="0"/>
              </a:rPr>
              <a:t>p</a:t>
            </a:r>
            <a:r>
              <a:rPr lang="fr-BE" sz="1400" dirty="0" smtClean="0">
                <a:latin typeface="Arial" panose="020B0604020202020204" pitchFamily="34" charset="0"/>
                <a:cs typeface="Arial" panose="020B0604020202020204" pitchFamily="34" charset="0"/>
              </a:rPr>
              <a:t>our </a:t>
            </a:r>
            <a:r>
              <a:rPr lang="fr-BE" sz="1400" dirty="0">
                <a:latin typeface="Arial" panose="020B0604020202020204" pitchFamily="34" charset="0"/>
                <a:cs typeface="Arial" panose="020B0604020202020204" pitchFamily="34" charset="0"/>
              </a:rPr>
              <a:t>satisfaire au nouveau règlement bois européen  de </a:t>
            </a:r>
            <a:r>
              <a:rPr lang="fr-BE" sz="1400" dirty="0" smtClean="0">
                <a:latin typeface="Arial" panose="020B0604020202020204" pitchFamily="34" charset="0"/>
                <a:cs typeface="Arial" panose="020B0604020202020204" pitchFamily="34" charset="0"/>
              </a:rPr>
              <a:t>2013, </a:t>
            </a:r>
            <a:r>
              <a:rPr lang="fr-BE" sz="1400" b="1" dirty="0">
                <a:latin typeface="Arial" panose="020B0604020202020204" pitchFamily="34" charset="0"/>
                <a:cs typeface="Arial" panose="020B0604020202020204" pitchFamily="34" charset="0"/>
              </a:rPr>
              <a:t>il n’est pas nécessaire aujourd’hui d’être certifié FSC-FM. </a:t>
            </a:r>
            <a:r>
              <a:rPr lang="fr-BE" sz="1400" dirty="0">
                <a:latin typeface="Arial" panose="020B0604020202020204" pitchFamily="34" charset="0"/>
                <a:cs typeface="Arial" panose="020B0604020202020204" pitchFamily="34" charset="0"/>
              </a:rPr>
              <a:t>Un certificat de légalité vérifié tierce partie (Origine et Légalité des Bois - OLB, </a:t>
            </a:r>
            <a:r>
              <a:rPr lang="fr-BE" sz="1400" dirty="0" err="1">
                <a:latin typeface="Arial" panose="020B0604020202020204" pitchFamily="34" charset="0"/>
                <a:cs typeface="Arial" panose="020B0604020202020204" pitchFamily="34" charset="0"/>
              </a:rPr>
              <a:t>Verification</a:t>
            </a:r>
            <a:r>
              <a:rPr lang="fr-BE" sz="1400" dirty="0">
                <a:latin typeface="Arial" panose="020B0604020202020204" pitchFamily="34" charset="0"/>
                <a:cs typeface="Arial" panose="020B0604020202020204" pitchFamily="34" charset="0"/>
              </a:rPr>
              <a:t> of </a:t>
            </a:r>
            <a:r>
              <a:rPr lang="fr-BE" sz="1400" dirty="0" err="1">
                <a:latin typeface="Arial" panose="020B0604020202020204" pitchFamily="34" charset="0"/>
                <a:cs typeface="Arial" panose="020B0604020202020204" pitchFamily="34" charset="0"/>
              </a:rPr>
              <a:t>Legal</a:t>
            </a:r>
            <a:r>
              <a:rPr lang="fr-BE" sz="1400" dirty="0">
                <a:latin typeface="Arial" panose="020B0604020202020204" pitchFamily="34" charset="0"/>
                <a:cs typeface="Arial" panose="020B0604020202020204" pitchFamily="34" charset="0"/>
              </a:rPr>
              <a:t> Compliance - VLC) suffit amplement pour écouler ses produits sur le marché européen ;</a:t>
            </a:r>
          </a:p>
          <a:p>
            <a:pPr marL="285750" indent="-285750" algn="just">
              <a:buFont typeface="Wingdings" panose="05000000000000000000" pitchFamily="2" charset="2"/>
              <a:buChar char="ü"/>
            </a:pPr>
            <a:r>
              <a:rPr lang="fr-BE" sz="1400" b="1" dirty="0">
                <a:latin typeface="Arial" panose="020B0604020202020204" pitchFamily="34" charset="0"/>
                <a:cs typeface="Arial" panose="020B0604020202020204" pitchFamily="34" charset="0"/>
              </a:rPr>
              <a:t>u</a:t>
            </a:r>
            <a:r>
              <a:rPr lang="fr-BE" sz="1400" b="1" dirty="0" smtClean="0">
                <a:latin typeface="Arial" panose="020B0604020202020204" pitchFamily="34" charset="0"/>
                <a:cs typeface="Arial" panose="020B0604020202020204" pitchFamily="34" charset="0"/>
              </a:rPr>
              <a:t>ne </a:t>
            </a:r>
            <a:r>
              <a:rPr lang="fr-BE" sz="1400" b="1" dirty="0">
                <a:latin typeface="Arial" panose="020B0604020202020204" pitchFamily="34" charset="0"/>
                <a:cs typeface="Arial" panose="020B0604020202020204" pitchFamily="34" charset="0"/>
              </a:rPr>
              <a:t>très grande partie des bois labellisés FSC se vend au prix du bois non certifiés, </a:t>
            </a:r>
            <a:r>
              <a:rPr lang="fr-BE" sz="1400" dirty="0">
                <a:latin typeface="Arial" panose="020B0604020202020204" pitchFamily="34" charset="0"/>
                <a:cs typeface="Arial" panose="020B0604020202020204" pitchFamily="34" charset="0"/>
              </a:rPr>
              <a:t>alors que la certification à un coût de l’ordre de 1 à 2 euros à l’hectare, en termes d’investissements, sans compter les coûts récurrents pour maintenir le certificat</a:t>
            </a:r>
            <a:r>
              <a:rPr lang="fr-BE" sz="1400" dirty="0" smtClean="0">
                <a:latin typeface="Arial" panose="020B0604020202020204" pitchFamily="34" charset="0"/>
                <a:cs typeface="Arial" panose="020B0604020202020204" pitchFamily="34" charset="0"/>
              </a:rPr>
              <a:t>.  </a:t>
            </a:r>
            <a:endParaRPr lang="fr-BE" sz="1400" dirty="0">
              <a:latin typeface="Arial" panose="020B0604020202020204" pitchFamily="34" charset="0"/>
              <a:cs typeface="Arial" panose="020B0604020202020204" pitchFamily="34" charset="0"/>
            </a:endParaRPr>
          </a:p>
          <a:p>
            <a:pPr lvl="6" algn="just"/>
            <a:r>
              <a:rPr lang="fr-BE" sz="1400" dirty="0" smtClean="0">
                <a:latin typeface="Arial" panose="020B0604020202020204" pitchFamily="34" charset="0"/>
                <a:cs typeface="Arial" panose="020B0604020202020204" pitchFamily="34" charset="0"/>
              </a:rPr>
              <a:t>			          </a:t>
            </a:r>
            <a:endParaRPr lang="fr-BE" dirty="0"/>
          </a:p>
          <a:p>
            <a:r>
              <a:rPr lang="fr-BE" sz="1400" dirty="0" smtClean="0"/>
              <a:t>       </a:t>
            </a:r>
            <a:r>
              <a:rPr lang="fr-BE" sz="1400" b="1" i="1" u="sng" dirty="0" smtClean="0">
                <a:latin typeface="Arial" panose="020B0604020202020204" pitchFamily="34" charset="0"/>
                <a:cs typeface="Arial" panose="020B0604020202020204" pitchFamily="34" charset="0"/>
              </a:rPr>
              <a:t>1</a:t>
            </a:r>
            <a:r>
              <a:rPr lang="fr-BE" sz="1400" b="1" i="1" u="sng" baseline="30000" dirty="0" smtClean="0">
                <a:latin typeface="Arial" panose="020B0604020202020204" pitchFamily="34" charset="0"/>
                <a:cs typeface="Arial" panose="020B0604020202020204" pitchFamily="34" charset="0"/>
              </a:rPr>
              <a:t>ère</a:t>
            </a:r>
            <a:r>
              <a:rPr lang="fr-BE" sz="1400" b="1" i="1" u="sng" dirty="0" smtClean="0">
                <a:latin typeface="Arial" panose="020B0604020202020204" pitchFamily="34" charset="0"/>
                <a:cs typeface="Arial" panose="020B0604020202020204" pitchFamily="34" charset="0"/>
              </a:rPr>
              <a:t> leçon:  </a:t>
            </a:r>
            <a:r>
              <a:rPr lang="fr-BE" sz="1400" b="1" i="1" dirty="0">
                <a:latin typeface="Arial" panose="020B0604020202020204" pitchFamily="34" charset="0"/>
                <a:cs typeface="Arial" panose="020B0604020202020204" pitchFamily="34" charset="0"/>
              </a:rPr>
              <a:t>l</a:t>
            </a:r>
            <a:r>
              <a:rPr lang="fr-BE" sz="1400" b="1" i="1" dirty="0" smtClean="0">
                <a:latin typeface="Arial" panose="020B0604020202020204" pitchFamily="34" charset="0"/>
                <a:cs typeface="Arial" panose="020B0604020202020204" pitchFamily="34" charset="0"/>
              </a:rPr>
              <a:t>e Programme  devrait descendre son  objectif  </a:t>
            </a:r>
          </a:p>
          <a:p>
            <a:r>
              <a:rPr lang="fr-BE" sz="1400" b="1" i="1" dirty="0">
                <a:latin typeface="Arial" panose="020B0604020202020204" pitchFamily="34" charset="0"/>
                <a:cs typeface="Arial" panose="020B0604020202020204" pitchFamily="34" charset="0"/>
              </a:rPr>
              <a:t> </a:t>
            </a:r>
            <a:r>
              <a:rPr lang="fr-BE" sz="1400" b="1" i="1" dirty="0" smtClean="0">
                <a:latin typeface="Arial" panose="020B0604020202020204" pitchFamily="34" charset="0"/>
                <a:cs typeface="Arial" panose="020B0604020202020204" pitchFamily="34" charset="0"/>
              </a:rPr>
              <a:t>     qualitatif de quelques marches  et tendre la main  à des </a:t>
            </a:r>
          </a:p>
          <a:p>
            <a:r>
              <a:rPr lang="fr-BE" sz="1400" b="1" i="1" dirty="0">
                <a:latin typeface="Arial" panose="020B0604020202020204" pitchFamily="34" charset="0"/>
                <a:cs typeface="Arial" panose="020B0604020202020204" pitchFamily="34" charset="0"/>
              </a:rPr>
              <a:t> </a:t>
            </a:r>
            <a:r>
              <a:rPr lang="fr-BE" sz="1400" b="1" i="1" dirty="0" smtClean="0">
                <a:latin typeface="Arial" panose="020B0604020202020204" pitchFamily="34" charset="0"/>
                <a:cs typeface="Arial" panose="020B0604020202020204" pitchFamily="34" charset="0"/>
              </a:rPr>
              <a:t>     entreprise plus éloignées sur l’échelle de la gestion </a:t>
            </a:r>
          </a:p>
          <a:p>
            <a:r>
              <a:rPr lang="fr-BE" sz="1400" b="1" i="1" dirty="0">
                <a:latin typeface="Arial" panose="020B0604020202020204" pitchFamily="34" charset="0"/>
                <a:cs typeface="Arial" panose="020B0604020202020204" pitchFamily="34" charset="0"/>
              </a:rPr>
              <a:t> </a:t>
            </a:r>
            <a:r>
              <a:rPr lang="fr-BE" sz="1400" b="1" i="1" dirty="0" smtClean="0">
                <a:latin typeface="Arial" panose="020B0604020202020204" pitchFamily="34" charset="0"/>
                <a:cs typeface="Arial" panose="020B0604020202020204" pitchFamily="34" charset="0"/>
              </a:rPr>
              <a:t>     forestière responsable.</a:t>
            </a:r>
          </a:p>
          <a:p>
            <a:endParaRPr lang="fr-BE" sz="1400" i="1"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a:p>
        </p:txBody>
      </p:sp>
      <p:sp>
        <p:nvSpPr>
          <p:cNvPr id="7" name="ZoneTexte 6"/>
          <p:cNvSpPr txBox="1"/>
          <p:nvPr/>
        </p:nvSpPr>
        <p:spPr>
          <a:xfrm>
            <a:off x="7048473" y="5886443"/>
            <a:ext cx="1051919" cy="307777"/>
          </a:xfrm>
          <a:prstGeom prst="rect">
            <a:avLst/>
          </a:prstGeom>
          <a:solidFill>
            <a:schemeClr val="bg1"/>
          </a:solidFill>
        </p:spPr>
        <p:txBody>
          <a:bodyPr wrap="square" rtlCol="0">
            <a:spAutoFit/>
          </a:bodyPr>
          <a:lstStyle/>
          <a:p>
            <a:r>
              <a:rPr lang="fr-BE" sz="1400" dirty="0" smtClean="0">
                <a:latin typeface="Arial" panose="020B0604020202020204" pitchFamily="34" charset="0"/>
                <a:cs typeface="Arial" panose="020B0604020202020204" pitchFamily="34" charset="0"/>
              </a:rPr>
              <a:t>OLB/VLC</a:t>
            </a:r>
            <a:endParaRPr lang="fr-BE" sz="1400" dirty="0">
              <a:latin typeface="Arial" panose="020B0604020202020204" pitchFamily="34" charset="0"/>
              <a:cs typeface="Arial" panose="020B0604020202020204" pitchFamily="34" charset="0"/>
            </a:endParaRPr>
          </a:p>
        </p:txBody>
      </p:sp>
      <p:sp>
        <p:nvSpPr>
          <p:cNvPr id="11" name="ZoneTexte 10"/>
          <p:cNvSpPr txBox="1"/>
          <p:nvPr/>
        </p:nvSpPr>
        <p:spPr>
          <a:xfrm>
            <a:off x="8254379" y="4676992"/>
            <a:ext cx="685551" cy="307777"/>
          </a:xfrm>
          <a:prstGeom prst="rect">
            <a:avLst/>
          </a:prstGeom>
          <a:solidFill>
            <a:schemeClr val="bg1"/>
          </a:solidFill>
        </p:spPr>
        <p:txBody>
          <a:bodyPr wrap="square" rtlCol="0">
            <a:spAutoFit/>
          </a:bodyPr>
          <a:lstStyle/>
          <a:p>
            <a:r>
              <a:rPr lang="fr-BE" sz="1400" dirty="0" smtClean="0">
                <a:latin typeface="Arial" panose="020B0604020202020204" pitchFamily="34" charset="0"/>
                <a:cs typeface="Arial" panose="020B0604020202020204" pitchFamily="34" charset="0"/>
              </a:rPr>
              <a:t>FSC</a:t>
            </a:r>
            <a:endParaRPr lang="fr-BE" sz="1400" dirty="0">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0976" y="4969629"/>
            <a:ext cx="2842191" cy="16828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957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095" y="332656"/>
            <a:ext cx="8568952" cy="7909858"/>
          </a:xfrm>
          <a:prstGeom prst="rect">
            <a:avLst/>
          </a:prstGeom>
        </p:spPr>
        <p:txBody>
          <a:bodyPr wrap="square">
            <a:spAutoFit/>
          </a:bodyPr>
          <a:lstStyle/>
          <a:p>
            <a:pPr algn="just">
              <a:spcAft>
                <a:spcPts val="0"/>
              </a:spcAft>
            </a:pPr>
            <a:r>
              <a:rPr lang="fr-FR" sz="1400" dirty="0" smtClean="0">
                <a:latin typeface="Arial" panose="020B0604020202020204" pitchFamily="34" charset="0"/>
                <a:cs typeface="Arial" panose="020B0604020202020204" pitchFamily="34" charset="0"/>
              </a:rPr>
              <a:t>II) Le </a:t>
            </a:r>
            <a:r>
              <a:rPr lang="fr-FR" sz="1400" dirty="0">
                <a:latin typeface="Arial" panose="020B0604020202020204" pitchFamily="34" charset="0"/>
                <a:cs typeface="Arial" panose="020B0604020202020204" pitchFamily="34" charset="0"/>
              </a:rPr>
              <a:t>bois originaire du Bassin du Congo </a:t>
            </a:r>
            <a:r>
              <a:rPr lang="fr-FR" sz="1400" dirty="0" smtClean="0">
                <a:latin typeface="Arial" panose="020B0604020202020204" pitchFamily="34" charset="0"/>
                <a:cs typeface="Arial" panose="020B0604020202020204" pitchFamily="34" charset="0"/>
              </a:rPr>
              <a:t>souffre</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toujours </a:t>
            </a:r>
            <a:r>
              <a:rPr lang="fr-FR" sz="1400" dirty="0">
                <a:latin typeface="Arial" panose="020B0604020202020204" pitchFamily="34" charset="0"/>
                <a:cs typeface="Arial" panose="020B0604020202020204" pitchFamily="34" charset="0"/>
              </a:rPr>
              <a:t>d’une très mauvaise image qui est implicitement renforcée, depuis mars 2013, par l’imposition faite aux metteurs en marché d’appliquer un Système de Due Diligence (DDS</a:t>
            </a:r>
            <a:r>
              <a:rPr lang="fr-FR" sz="1400" dirty="0" smtClean="0">
                <a:latin typeface="Arial" panose="020B0604020202020204" pitchFamily="34" charset="0"/>
                <a:cs typeface="Arial" panose="020B0604020202020204" pitchFamily="34" charset="0"/>
              </a:rPr>
              <a:t>), </a:t>
            </a:r>
            <a:r>
              <a:rPr lang="fr-CH" dirty="0" smtClean="0">
                <a:effectLst/>
                <a:latin typeface="Arial"/>
                <a:ea typeface="Times New Roman"/>
                <a:cs typeface="Times New Roman"/>
              </a:rPr>
              <a:t> </a:t>
            </a:r>
            <a:r>
              <a:rPr lang="fr-CH" sz="1400" dirty="0">
                <a:latin typeface="Arial" panose="020B0604020202020204" pitchFamily="34" charset="0"/>
                <a:cs typeface="Arial" panose="020B0604020202020204" pitchFamily="34" charset="0"/>
              </a:rPr>
              <a:t>sous peine de sanctions pénales et administratives</a:t>
            </a:r>
            <a:r>
              <a:rPr lang="fr-CH" sz="1400" dirty="0" smtClean="0">
                <a:latin typeface="Arial" panose="020B0604020202020204" pitchFamily="34" charset="0"/>
                <a:cs typeface="Arial" panose="020B0604020202020204" pitchFamily="34" charset="0"/>
              </a:rPr>
              <a:t>.</a:t>
            </a:r>
          </a:p>
          <a:p>
            <a:pPr algn="just">
              <a:spcAft>
                <a:spcPts val="0"/>
              </a:spcAft>
            </a:pPr>
            <a:endParaRPr lang="fr-CH" sz="1400" dirty="0">
              <a:latin typeface="Arial" panose="020B0604020202020204" pitchFamily="34" charset="0"/>
              <a:cs typeface="Arial" panose="020B0604020202020204" pitchFamily="34" charset="0"/>
            </a:endParaRPr>
          </a:p>
          <a:p>
            <a:pPr algn="just">
              <a:spcAft>
                <a:spcPts val="0"/>
              </a:spcAft>
            </a:pPr>
            <a:r>
              <a:rPr lang="fr-FR" sz="1400" dirty="0" smtClean="0">
                <a:effectLst/>
                <a:latin typeface="Arial"/>
                <a:ea typeface="Times New Roman"/>
                <a:cs typeface="Times New Roman"/>
              </a:rPr>
              <a:t>Comme la Due Diligence n’est pas une simple vérification documentaire, mais un véritable exercice d’analyse, quasi hors de portée d’un cadre commercial, </a:t>
            </a:r>
            <a:r>
              <a:rPr lang="fr-FR" sz="1400" b="1" dirty="0" smtClean="0">
                <a:effectLst/>
                <a:latin typeface="Arial"/>
                <a:ea typeface="Times New Roman"/>
                <a:cs typeface="Times New Roman"/>
              </a:rPr>
              <a:t>elle est sans doute le maître atout de la certification</a:t>
            </a:r>
            <a:r>
              <a:rPr lang="fr-FR" sz="1400" dirty="0" smtClean="0">
                <a:effectLst/>
                <a:latin typeface="Arial"/>
                <a:ea typeface="Times New Roman"/>
                <a:cs typeface="Times New Roman"/>
              </a:rPr>
              <a:t>. En effet, plutôt que d’exercer son devoir de Due Diligence, </a:t>
            </a:r>
            <a:r>
              <a:rPr lang="fr-FR" sz="1400" b="1" dirty="0" smtClean="0">
                <a:effectLst/>
                <a:latin typeface="Arial"/>
                <a:ea typeface="Times New Roman"/>
                <a:cs typeface="Times New Roman"/>
              </a:rPr>
              <a:t>un metteur en marché est bien plus facilement rassuré par un certificat de légalité ou de gestion durable, vérifié tierce partie. Ce certificat peut, sous le format d’une simple page A4, démontrer le caractère légal (OLB ou VLC) de la pratique d’un exploitant forestier, </a:t>
            </a:r>
            <a:r>
              <a:rPr lang="fr-FR" sz="1400" dirty="0" smtClean="0">
                <a:effectLst/>
                <a:latin typeface="Arial"/>
                <a:ea typeface="Times New Roman"/>
                <a:cs typeface="Times New Roman"/>
              </a:rPr>
              <a:t>même dans des zones à haut indice de corruption et faciliter ainsi des ordres d’achat par les responsables commerciaux en Europe.</a:t>
            </a:r>
          </a:p>
          <a:p>
            <a:pPr algn="just">
              <a:spcAft>
                <a:spcPts val="0"/>
              </a:spcAft>
            </a:pPr>
            <a:endParaRPr lang="fr-FR" sz="1400" dirty="0">
              <a:latin typeface="Arial"/>
              <a:cs typeface="Times New Roman"/>
            </a:endParaRPr>
          </a:p>
          <a:p>
            <a:pPr algn="just">
              <a:spcAft>
                <a:spcPts val="0"/>
              </a:spcAft>
            </a:pPr>
            <a:endParaRPr lang="fr-FR" sz="1400" dirty="0" smtClean="0">
              <a:latin typeface="Arial"/>
              <a:cs typeface="Times New Roman"/>
            </a:endParaRPr>
          </a:p>
          <a:p>
            <a:pPr algn="just">
              <a:spcAft>
                <a:spcPts val="0"/>
              </a:spcAft>
            </a:pPr>
            <a:endParaRPr lang="fr-FR" sz="1400" dirty="0">
              <a:latin typeface="Arial"/>
              <a:cs typeface="Times New Roman"/>
            </a:endParaRPr>
          </a:p>
          <a:p>
            <a:pPr algn="just">
              <a:spcAft>
                <a:spcPts val="0"/>
              </a:spcAft>
            </a:pPr>
            <a:endParaRPr lang="fr-FR" sz="1400" dirty="0" smtClean="0">
              <a:latin typeface="Arial"/>
              <a:cs typeface="Times New Roman"/>
            </a:endParaRPr>
          </a:p>
          <a:p>
            <a:pPr algn="just">
              <a:spcAft>
                <a:spcPts val="0"/>
              </a:spcAft>
            </a:pPr>
            <a:endParaRPr lang="fr-FR" sz="1400" dirty="0">
              <a:latin typeface="Arial"/>
              <a:cs typeface="Times New Roman"/>
            </a:endParaRPr>
          </a:p>
          <a:p>
            <a:pPr algn="just">
              <a:spcAft>
                <a:spcPts val="0"/>
              </a:spcAft>
            </a:pPr>
            <a:endParaRPr lang="fr-FR" sz="1400" dirty="0" smtClean="0">
              <a:latin typeface="Arial"/>
              <a:cs typeface="Times New Roman"/>
            </a:endParaRPr>
          </a:p>
          <a:p>
            <a:pPr algn="just">
              <a:spcAft>
                <a:spcPts val="0"/>
              </a:spcAft>
            </a:pPr>
            <a:endParaRPr lang="fr-FR" sz="1400" dirty="0">
              <a:latin typeface="Arial"/>
              <a:cs typeface="Times New Roman"/>
            </a:endParaRPr>
          </a:p>
          <a:p>
            <a:pPr algn="just">
              <a:spcAft>
                <a:spcPts val="0"/>
              </a:spcAft>
            </a:pPr>
            <a:endParaRPr lang="fr-FR" sz="1400" dirty="0" smtClean="0">
              <a:latin typeface="Arial"/>
              <a:cs typeface="Times New Roman"/>
            </a:endParaRPr>
          </a:p>
          <a:p>
            <a:pPr algn="just">
              <a:spcAft>
                <a:spcPts val="0"/>
              </a:spcAft>
            </a:pPr>
            <a:endParaRPr lang="fr-FR" sz="1400" dirty="0">
              <a:latin typeface="Arial"/>
              <a:cs typeface="Times New Roman"/>
            </a:endParaRPr>
          </a:p>
          <a:p>
            <a:pPr algn="just">
              <a:spcAft>
                <a:spcPts val="0"/>
              </a:spcAft>
            </a:pPr>
            <a:endParaRPr lang="fr-FR" sz="1400" dirty="0" smtClean="0">
              <a:latin typeface="Arial"/>
              <a:cs typeface="Times New Roman"/>
            </a:endParaRPr>
          </a:p>
          <a:p>
            <a:pPr algn="just">
              <a:spcAft>
                <a:spcPts val="0"/>
              </a:spcAft>
            </a:pPr>
            <a:r>
              <a:rPr lang="fr-BE" sz="1400" b="1" i="1" u="sng" dirty="0" smtClean="0">
                <a:latin typeface="Arial" panose="020B0604020202020204" pitchFamily="34" charset="0"/>
                <a:cs typeface="Arial" panose="020B0604020202020204" pitchFamily="34" charset="0"/>
              </a:rPr>
              <a:t>2ème leçon: </a:t>
            </a:r>
            <a:r>
              <a:rPr lang="fr-BE" sz="1400" b="1" i="1" dirty="0">
                <a:latin typeface="Arial" panose="020B0604020202020204" pitchFamily="34" charset="0"/>
                <a:cs typeface="Arial" panose="020B0604020202020204" pitchFamily="34" charset="0"/>
              </a:rPr>
              <a:t> </a:t>
            </a:r>
            <a:r>
              <a:rPr lang="fr-BE" sz="1400" b="1" i="1" dirty="0" smtClean="0">
                <a:latin typeface="Arial" panose="020B0604020202020204" pitchFamily="34" charset="0"/>
                <a:cs typeface="Arial" panose="020B0604020202020204" pitchFamily="34" charset="0"/>
              </a:rPr>
              <a:t>il faut, comme l’avait déjà précisé la mission d’évaluation à mi-parcours [</a:t>
            </a:r>
            <a:r>
              <a:rPr lang="fr-BE" sz="1200" b="1" i="1" dirty="0" smtClean="0">
                <a:latin typeface="Arial" panose="020B0604020202020204" pitchFamily="34" charset="0"/>
                <a:cs typeface="Arial" panose="020B0604020202020204" pitchFamily="34" charset="0"/>
              </a:rPr>
              <a:t>Claus Falkenberg</a:t>
            </a:r>
            <a:r>
              <a:rPr lang="fr-BE" sz="1400" b="1" i="1" dirty="0" smtClean="0">
                <a:latin typeface="Arial" panose="020B0604020202020204" pitchFamily="34" charset="0"/>
                <a:cs typeface="Arial" panose="020B0604020202020204" pitchFamily="34" charset="0"/>
              </a:rPr>
              <a:t>], agir davantage sur les paliers inférieurs et tirer les entreprises étape par étape (</a:t>
            </a:r>
            <a:r>
              <a:rPr lang="fr-BE" sz="1400" b="1" i="1" strike="sngStrike" dirty="0" smtClean="0">
                <a:solidFill>
                  <a:srgbClr val="FF0000"/>
                </a:solidFill>
                <a:latin typeface="Arial" panose="020B0604020202020204" pitchFamily="34" charset="0"/>
                <a:cs typeface="Arial" panose="020B0604020202020204" pitchFamily="34" charset="0"/>
              </a:rPr>
              <a:t>RBUE</a:t>
            </a:r>
            <a:r>
              <a:rPr lang="fr-BE" sz="1400" b="1" i="1" dirty="0" smtClean="0">
                <a:latin typeface="Arial" panose="020B0604020202020204" pitchFamily="34" charset="0"/>
                <a:cs typeface="Arial" panose="020B0604020202020204" pitchFamily="34" charset="0"/>
              </a:rPr>
              <a:t>, OLB, FSC-CW, PAFC, FSC-FM) vers un niveau supérieur de gestion forestière. L’indicateur de l’objectif principal du PPECF II devra être éclaté en plusieurs indicateurs en fonction du niveau de gestion forestière :</a:t>
            </a:r>
          </a:p>
          <a:p>
            <a:pPr lvl="1" algn="just"/>
            <a:r>
              <a:rPr lang="fr-BE" sz="1400" b="1" i="1" strike="sngStrike" dirty="0" smtClean="0">
                <a:solidFill>
                  <a:srgbClr val="FF0000"/>
                </a:solidFill>
                <a:latin typeface="Arial" panose="020B0604020202020204" pitchFamily="34" charset="0"/>
                <a:cs typeface="Arial" panose="020B0604020202020204" pitchFamily="34" charset="0"/>
              </a:rPr>
              <a:t># entreprises ou ha RBUE conforme en 2020 </a:t>
            </a:r>
            <a:r>
              <a:rPr lang="fr-BE" sz="1400" b="1" i="1" dirty="0" smtClean="0">
                <a:latin typeface="Arial" panose="020B0604020202020204" pitchFamily="34" charset="0"/>
                <a:cs typeface="Arial" panose="020B0604020202020204" pitchFamily="34" charset="0"/>
              </a:rPr>
              <a:t>;</a:t>
            </a:r>
          </a:p>
          <a:p>
            <a:pPr lvl="1" algn="just"/>
            <a:r>
              <a:rPr lang="fr-BE" sz="1400" b="1" i="1" dirty="0" smtClean="0">
                <a:latin typeface="Arial" panose="020B0604020202020204" pitchFamily="34" charset="0"/>
                <a:cs typeface="Arial" panose="020B0604020202020204" pitchFamily="34" charset="0"/>
              </a:rPr>
              <a:t># ha certifiés OLB, VLC ou FSC-CW en 2020 ;</a:t>
            </a:r>
          </a:p>
          <a:p>
            <a:pPr lvl="1" algn="just"/>
            <a:r>
              <a:rPr lang="fr-BE" sz="1400" b="1" i="1" dirty="0" smtClean="0">
                <a:latin typeface="Arial" panose="020B0604020202020204" pitchFamily="34" charset="0"/>
                <a:cs typeface="Arial" panose="020B0604020202020204" pitchFamily="34" charset="0"/>
              </a:rPr>
              <a:t># ha certifiés FSC ou P(A)EFC en 2020.</a:t>
            </a:r>
          </a:p>
          <a:p>
            <a:pPr algn="just">
              <a:spcAft>
                <a:spcPts val="0"/>
              </a:spcAft>
            </a:pPr>
            <a:endParaRPr lang="fr-BE" sz="1400" dirty="0" smtClean="0">
              <a:latin typeface="Arial" panose="020B0604020202020204" pitchFamily="34" charset="0"/>
              <a:cs typeface="Arial" panose="020B0604020202020204" pitchFamily="34" charset="0"/>
            </a:endParaRPr>
          </a:p>
          <a:p>
            <a:pPr algn="just">
              <a:spcAft>
                <a:spcPts val="0"/>
              </a:spcAft>
            </a:pPr>
            <a:endParaRPr lang="fr-BE" sz="1400" dirty="0">
              <a:latin typeface="Arial" panose="020B0604020202020204" pitchFamily="34" charset="0"/>
              <a:cs typeface="Arial" panose="020B0604020202020204" pitchFamily="34" charset="0"/>
            </a:endParaRPr>
          </a:p>
          <a:p>
            <a:pPr algn="just">
              <a:spcAft>
                <a:spcPts val="0"/>
              </a:spcAft>
            </a:pPr>
            <a:endParaRPr lang="fr-BE" sz="1400" dirty="0" smtClean="0">
              <a:latin typeface="Arial" panose="020B0604020202020204" pitchFamily="34" charset="0"/>
              <a:cs typeface="Arial" panose="020B0604020202020204" pitchFamily="34" charset="0"/>
            </a:endParaRPr>
          </a:p>
          <a:p>
            <a:pPr algn="just">
              <a:spcAft>
                <a:spcPts val="0"/>
              </a:spcAft>
            </a:pPr>
            <a:endParaRPr lang="fr-BE" sz="1400" dirty="0">
              <a:latin typeface="Arial" panose="020B0604020202020204" pitchFamily="34" charset="0"/>
              <a:cs typeface="Arial" panose="020B0604020202020204" pitchFamily="34" charset="0"/>
            </a:endParaRPr>
          </a:p>
          <a:p>
            <a:pPr algn="just">
              <a:spcAft>
                <a:spcPts val="0"/>
              </a:spcAft>
            </a:pPr>
            <a:endParaRPr lang="fr-BE" sz="1400" dirty="0" smtClean="0">
              <a:latin typeface="Arial" panose="020B0604020202020204" pitchFamily="34" charset="0"/>
              <a:cs typeface="Arial" panose="020B0604020202020204" pitchFamily="34" charset="0"/>
            </a:endParaRPr>
          </a:p>
          <a:p>
            <a:pPr algn="just">
              <a:spcAft>
                <a:spcPts val="0"/>
              </a:spcAft>
            </a:pPr>
            <a:endParaRPr lang="fr-BE" sz="1400" dirty="0">
              <a:latin typeface="Arial" panose="020B0604020202020204" pitchFamily="34" charset="0"/>
              <a:cs typeface="Arial" panose="020B0604020202020204" pitchFamily="34" charset="0"/>
            </a:endParaRPr>
          </a:p>
          <a:p>
            <a:pPr algn="just">
              <a:spcAft>
                <a:spcPts val="0"/>
              </a:spcAft>
            </a:pPr>
            <a:endParaRPr lang="fr-BE" sz="1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996952"/>
            <a:ext cx="2493963"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61507" y="2994136"/>
            <a:ext cx="260985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8590" y="2779479"/>
            <a:ext cx="2616200"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0417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229600" cy="6048672"/>
          </a:xfrm>
        </p:spPr>
        <p:txBody>
          <a:bodyPr>
            <a:normAutofit/>
          </a:bodyPr>
          <a:lstStyle/>
          <a:p>
            <a:pPr marL="0" indent="0" algn="just">
              <a:buNone/>
            </a:pPr>
            <a:r>
              <a:rPr lang="fr-BE" sz="1400" dirty="0" smtClean="0">
                <a:latin typeface="Arial" panose="020B0604020202020204" pitchFamily="34" charset="0"/>
                <a:cs typeface="Arial" panose="020B0604020202020204" pitchFamily="34" charset="0"/>
              </a:rPr>
              <a:t>III) La mission d’état des lieux, avait remarqué , courant février 2016, que </a:t>
            </a:r>
            <a:r>
              <a:rPr lang="fr-BE" sz="1400" b="1" dirty="0" smtClean="0">
                <a:latin typeface="Arial" panose="020B0604020202020204" pitchFamily="34" charset="0"/>
                <a:cs typeface="Arial" panose="020B0604020202020204" pitchFamily="34" charset="0"/>
              </a:rPr>
              <a:t>seule une rencontre directe avec les Directeurs Généraux des entreprises (aux structures managériales majoritairement très hiérarchiques) permet de faire percevoir  le PPECF en tant que programme au service des exploitants forestiers désireux de s’investir dans la gestion durable</a:t>
            </a:r>
            <a:r>
              <a:rPr lang="fr-BE" sz="1400" dirty="0" smtClean="0">
                <a:latin typeface="Arial" panose="020B0604020202020204" pitchFamily="34" charset="0"/>
                <a:cs typeface="Arial" panose="020B0604020202020204" pitchFamily="34" charset="0"/>
              </a:rPr>
              <a:t>. Ce contact direct n’a pas été suffisamment </a:t>
            </a:r>
            <a:r>
              <a:rPr lang="fr-BE" sz="1400" strike="sngStrike" dirty="0" smtClean="0">
                <a:solidFill>
                  <a:srgbClr val="FF0000"/>
                </a:solidFill>
                <a:latin typeface="Arial" panose="020B0604020202020204" pitchFamily="34" charset="0"/>
                <a:cs typeface="Arial" panose="020B0604020202020204" pitchFamily="34" charset="0"/>
              </a:rPr>
              <a:t>été </a:t>
            </a:r>
            <a:r>
              <a:rPr lang="fr-BE" sz="1400" dirty="0" smtClean="0">
                <a:latin typeface="Arial" panose="020B0604020202020204" pitchFamily="34" charset="0"/>
                <a:cs typeface="Arial" panose="020B0604020202020204" pitchFamily="34" charset="0"/>
              </a:rPr>
              <a:t>établi durant la phase I.</a:t>
            </a:r>
          </a:p>
          <a:p>
            <a:pPr marL="0" indent="0" algn="just">
              <a:buNone/>
            </a:pPr>
            <a:r>
              <a:rPr lang="fr-BE" sz="1400" dirty="0" smtClean="0">
                <a:latin typeface="Arial" panose="020B0604020202020204" pitchFamily="34" charset="0"/>
                <a:cs typeface="Arial" panose="020B0604020202020204" pitchFamily="34" charset="0"/>
              </a:rPr>
              <a:t>Par ailleurs, comme l’avait fait remarquer la mission d’évaluation à mi-parcours, le PPECF doit maintenir voir renforcer la philosophie : « </a:t>
            </a:r>
            <a:r>
              <a:rPr lang="fr-BE" sz="1400" b="1" dirty="0" smtClean="0">
                <a:latin typeface="Arial" panose="020B0604020202020204" pitchFamily="34" charset="0"/>
                <a:cs typeface="Arial" panose="020B0604020202020204" pitchFamily="34" charset="0"/>
              </a:rPr>
              <a:t>être au service des entreprises et des systèmes de certification </a:t>
            </a:r>
            <a:r>
              <a:rPr lang="fr-BE" sz="1400" dirty="0" smtClean="0">
                <a:latin typeface="Arial" panose="020B0604020202020204" pitchFamily="34" charset="0"/>
                <a:cs typeface="Arial" panose="020B0604020202020204" pitchFamily="34" charset="0"/>
              </a:rPr>
              <a:t>» à travers la mise en place d’un comité de concertation avec les entreprises certifiées et les réseaux sous régionaux FSC et PEFC/PAFC. Ces comités de concertation n’ont pas été  formalisés et en phase II, où ils devront être étendus aux entreprises volontaires à se diriger vers un niveau OLB/VLC.</a:t>
            </a: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b="1" i="1" u="sng" dirty="0" smtClean="0">
              <a:latin typeface="Arial" panose="020B0604020202020204" pitchFamily="34" charset="0"/>
              <a:cs typeface="Arial" panose="020B0604020202020204" pitchFamily="34" charset="0"/>
            </a:endParaRPr>
          </a:p>
          <a:p>
            <a:pPr marL="0" indent="0" algn="just">
              <a:buNone/>
            </a:pPr>
            <a:r>
              <a:rPr lang="fr-BE" sz="1400" b="1" i="1" u="sng" dirty="0" smtClean="0">
                <a:latin typeface="Arial" panose="020B0604020202020204" pitchFamily="34" charset="0"/>
                <a:cs typeface="Arial" panose="020B0604020202020204" pitchFamily="34" charset="0"/>
              </a:rPr>
              <a:t>3</a:t>
            </a:r>
            <a:r>
              <a:rPr lang="fr-BE" sz="1400" b="1" i="1" u="sng" baseline="30000" dirty="0" smtClean="0">
                <a:latin typeface="Arial" panose="020B0604020202020204" pitchFamily="34" charset="0"/>
                <a:cs typeface="Arial" panose="020B0604020202020204" pitchFamily="34" charset="0"/>
              </a:rPr>
              <a:t>ème</a:t>
            </a:r>
            <a:r>
              <a:rPr lang="fr-BE" sz="1400" b="1" i="1" u="sng" dirty="0" smtClean="0">
                <a:latin typeface="Arial" panose="020B0604020202020204" pitchFamily="34" charset="0"/>
                <a:cs typeface="Arial" panose="020B0604020202020204" pitchFamily="34" charset="0"/>
              </a:rPr>
              <a:t> leçon:</a:t>
            </a:r>
            <a:r>
              <a:rPr lang="fr-BE" sz="1400" b="1" i="1" dirty="0" smtClean="0">
                <a:latin typeface="Arial" panose="020B0604020202020204" pitchFamily="34" charset="0"/>
                <a:cs typeface="Arial" panose="020B0604020202020204" pitchFamily="34" charset="0"/>
              </a:rPr>
              <a:t> il faut s’appuyer davantage sur les plateformes professionnelles, telle l’l’UFIGA (représentation syndicale très dynamique au Gabon) qui promeut la concertation et la collaboration entre les différentes acteurs du secteur forestier et veiller à la cohérence des actions de dialogue avec les Administrations de tutelles et les institutions partenaires .</a:t>
            </a: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59" y="2996952"/>
            <a:ext cx="2976841" cy="2088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1936" y="2708920"/>
            <a:ext cx="2735064" cy="2372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7130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260648"/>
            <a:ext cx="8229600" cy="6120680"/>
          </a:xfrm>
        </p:spPr>
        <p:txBody>
          <a:bodyPr>
            <a:normAutofit/>
          </a:bodyPr>
          <a:lstStyle/>
          <a:p>
            <a:pPr marL="0" indent="0" algn="just">
              <a:buNone/>
            </a:pPr>
            <a:r>
              <a:rPr lang="fr-BE" sz="1400" dirty="0" smtClean="0">
                <a:latin typeface="Arial" panose="020B0604020202020204" pitchFamily="34" charset="0"/>
                <a:cs typeface="Arial" panose="020B0604020202020204" pitchFamily="34" charset="0"/>
              </a:rPr>
              <a:t>IV) Le </a:t>
            </a:r>
            <a:r>
              <a:rPr lang="fr-BE" sz="1400" dirty="0">
                <a:latin typeface="Arial" panose="020B0604020202020204" pitchFamily="34" charset="0"/>
                <a:cs typeface="Arial" panose="020B0604020202020204" pitchFamily="34" charset="0"/>
              </a:rPr>
              <a:t>mode opératoire adopté par le P</a:t>
            </a:r>
            <a:r>
              <a:rPr lang="fr-BE" sz="1400" dirty="0" smtClean="0">
                <a:latin typeface="Arial" panose="020B0604020202020204" pitchFamily="34" charset="0"/>
                <a:cs typeface="Arial" panose="020B0604020202020204" pitchFamily="34" charset="0"/>
              </a:rPr>
              <a:t>rogramme </a:t>
            </a:r>
            <a:r>
              <a:rPr lang="fr-BE" sz="1400" b="1" dirty="0" smtClean="0">
                <a:latin typeface="Arial" panose="020B0604020202020204" pitchFamily="34" charset="0"/>
                <a:cs typeface="Arial" panose="020B0604020202020204" pitchFamily="34" charset="0"/>
              </a:rPr>
              <a:t>n’a pas toujours été </a:t>
            </a:r>
            <a:r>
              <a:rPr lang="fr-BE" sz="1400" b="1" dirty="0">
                <a:latin typeface="Arial" panose="020B0604020202020204" pitchFamily="34" charset="0"/>
                <a:cs typeface="Arial" panose="020B0604020202020204" pitchFamily="34" charset="0"/>
              </a:rPr>
              <a:t>pas </a:t>
            </a:r>
            <a:r>
              <a:rPr lang="fr-BE" sz="1400" b="1" dirty="0" smtClean="0">
                <a:latin typeface="Arial" panose="020B0604020202020204" pitchFamily="34" charset="0"/>
                <a:cs typeface="Arial" panose="020B0604020202020204" pitchFamily="34" charset="0"/>
              </a:rPr>
              <a:t>suffisamment </a:t>
            </a:r>
            <a:r>
              <a:rPr lang="fr-BE" sz="1400" b="1" dirty="0">
                <a:latin typeface="Arial" panose="020B0604020202020204" pitchFamily="34" charset="0"/>
                <a:cs typeface="Arial" panose="020B0604020202020204" pitchFamily="34" charset="0"/>
              </a:rPr>
              <a:t>structurant </a:t>
            </a:r>
            <a:r>
              <a:rPr lang="fr-BE" sz="1400" dirty="0">
                <a:latin typeface="Arial" panose="020B0604020202020204" pitchFamily="34" charset="0"/>
                <a:cs typeface="Arial" panose="020B0604020202020204" pitchFamily="34" charset="0"/>
              </a:rPr>
              <a:t>en regard des contraintes imposées par la gestion durable et la certification. Il est en effet nécessaire pour une entreprise qui veut atteindre cet objectif et </a:t>
            </a:r>
            <a:r>
              <a:rPr lang="fr-BE" sz="1400" b="1" dirty="0">
                <a:latin typeface="Arial" panose="020B0604020202020204" pitchFamily="34" charset="0"/>
                <a:cs typeface="Arial" panose="020B0604020202020204" pitchFamily="34" charset="0"/>
              </a:rPr>
              <a:t>surtout maintenir ce résultat de passer par une évolution managériale qui prévoit en même temps les solutions techniques à mettre en œuvre dans l’immédiat aussi bien que les moyens et les budgets à mobiliser sur le long terme.</a:t>
            </a:r>
            <a:r>
              <a:rPr lang="fr-BE" sz="1400" dirty="0">
                <a:latin typeface="Arial" panose="020B0604020202020204" pitchFamily="34" charset="0"/>
                <a:cs typeface="Arial" panose="020B0604020202020204" pitchFamily="34" charset="0"/>
              </a:rPr>
              <a:t> A cet égard l’approche de l’appui par cofinancement est bien entendu essentielle mais elle doit être avant tout la résultante d’une réflexion opérée en interne dans l’entreprise pour envisager par elle-même dès l’identification de l’action à réaliser la stratégie qui permettra son maintien dans le long terme, et non un </a:t>
            </a:r>
            <a:r>
              <a:rPr lang="fr-BE" sz="1400" dirty="0" smtClean="0">
                <a:latin typeface="Arial" panose="020B0604020202020204" pitchFamily="34" charset="0"/>
                <a:cs typeface="Arial" panose="020B0604020202020204" pitchFamily="34" charset="0"/>
              </a:rPr>
              <a:t>appu</a:t>
            </a:r>
            <a:r>
              <a:rPr lang="fr-BE" sz="1400" dirty="0">
                <a:latin typeface="Arial" panose="020B0604020202020204" pitchFamily="34" charset="0"/>
                <a:cs typeface="Arial" panose="020B0604020202020204" pitchFamily="34" charset="0"/>
              </a:rPr>
              <a:t>i</a:t>
            </a:r>
            <a:r>
              <a:rPr lang="fr-BE" sz="1400" dirty="0" smtClean="0">
                <a:latin typeface="Arial" panose="020B0604020202020204" pitchFamily="34" charset="0"/>
                <a:cs typeface="Arial" panose="020B0604020202020204" pitchFamily="34" charset="0"/>
              </a:rPr>
              <a:t>, même </a:t>
            </a:r>
            <a:r>
              <a:rPr lang="fr-BE" sz="1400" dirty="0">
                <a:latin typeface="Arial" panose="020B0604020202020204" pitchFamily="34" charset="0"/>
                <a:cs typeface="Arial" panose="020B0604020202020204" pitchFamily="34" charset="0"/>
              </a:rPr>
              <a:t>très important parfois </a:t>
            </a:r>
            <a:r>
              <a:rPr lang="fr-BE" sz="1400" dirty="0" smtClean="0">
                <a:latin typeface="Arial" panose="020B0604020202020204" pitchFamily="34" charset="0"/>
                <a:cs typeface="Arial" panose="020B0604020202020204" pitchFamily="34" charset="0"/>
              </a:rPr>
              <a:t>, octroyé </a:t>
            </a:r>
            <a:r>
              <a:rPr lang="fr-BE" sz="1400" dirty="0">
                <a:latin typeface="Arial" panose="020B0604020202020204" pitchFamily="34" charset="0"/>
                <a:cs typeface="Arial" panose="020B0604020202020204" pitchFamily="34" charset="0"/>
              </a:rPr>
              <a:t>de l’extérieur et de manière très ponctuelle </a:t>
            </a:r>
            <a:r>
              <a:rPr lang="fr-BE" sz="1400" dirty="0" smtClean="0">
                <a:latin typeface="Arial" panose="020B0604020202020204" pitchFamily="34" charset="0"/>
                <a:cs typeface="Arial" panose="020B0604020202020204" pitchFamily="34" charset="0"/>
              </a:rPr>
              <a:t>.</a:t>
            </a: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smtClean="0">
              <a:latin typeface="Arial" panose="020B0604020202020204" pitchFamily="34" charset="0"/>
              <a:cs typeface="Arial" panose="020B0604020202020204" pitchFamily="34" charset="0"/>
            </a:endParaRPr>
          </a:p>
          <a:p>
            <a:pPr marL="0" indent="0" algn="just">
              <a:buNone/>
            </a:pPr>
            <a:r>
              <a:rPr lang="fr-BE" sz="1400" b="1" i="1" dirty="0" smtClean="0">
                <a:latin typeface="Arial" panose="020B0604020202020204" pitchFamily="34" charset="0"/>
                <a:cs typeface="Arial" panose="020B0604020202020204" pitchFamily="34" charset="0"/>
              </a:rPr>
              <a:t>4</a:t>
            </a:r>
            <a:r>
              <a:rPr lang="fr-BE" sz="1400" b="1" i="1" baseline="30000" dirty="0" smtClean="0">
                <a:latin typeface="Arial" panose="020B0604020202020204" pitchFamily="34" charset="0"/>
                <a:cs typeface="Arial" panose="020B0604020202020204" pitchFamily="34" charset="0"/>
              </a:rPr>
              <a:t>ème</a:t>
            </a:r>
            <a:r>
              <a:rPr lang="fr-BE" sz="1400" b="1" i="1" dirty="0" smtClean="0">
                <a:latin typeface="Arial" panose="020B0604020202020204" pitchFamily="34" charset="0"/>
                <a:cs typeface="Arial" panose="020B0604020202020204" pitchFamily="34" charset="0"/>
              </a:rPr>
              <a:t> leçon: un appui (notamment les formations et le coaching) à une entreprise ou à une structure, doit se faire depuis l’intérieur, au rythme d’internalisation spécifique à l’entreprise ou de la structure appuyée.</a:t>
            </a:r>
          </a:p>
          <a:p>
            <a:pPr marL="0" indent="0" algn="just">
              <a:buNone/>
            </a:pPr>
            <a:endParaRPr lang="fr-BE" sz="1400" dirty="0">
              <a:latin typeface="Arial" panose="020B0604020202020204" pitchFamily="34" charset="0"/>
              <a:cs typeface="Arial" panose="020B0604020202020204" pitchFamily="34" charset="0"/>
            </a:endParaRPr>
          </a:p>
          <a:p>
            <a:pPr marL="0" indent="0" algn="just">
              <a:buNone/>
            </a:pPr>
            <a:endParaRPr lang="fr-BE" sz="1400" dirty="0">
              <a:latin typeface="Arial" panose="020B0604020202020204" pitchFamily="34" charset="0"/>
              <a:cs typeface="Arial" panose="020B0604020202020204" pitchFamily="34" charset="0"/>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348880"/>
            <a:ext cx="1790700" cy="2552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86672" y="2226326"/>
            <a:ext cx="3057536" cy="25708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13350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260648"/>
            <a:ext cx="8208912" cy="7115794"/>
          </a:xfrm>
          <a:prstGeom prst="rect">
            <a:avLst/>
          </a:prstGeom>
        </p:spPr>
        <p:txBody>
          <a:bodyPr wrap="square">
            <a:spAutoFit/>
          </a:bodyPr>
          <a:lstStyle/>
          <a:p>
            <a:pPr algn="just">
              <a:spcBef>
                <a:spcPct val="20000"/>
              </a:spcBef>
            </a:pPr>
            <a:r>
              <a:rPr lang="fr-FR" sz="1400" dirty="0" smtClean="0">
                <a:latin typeface="Arial" panose="020B0604020202020204" pitchFamily="34" charset="0"/>
                <a:cs typeface="Arial" panose="020B0604020202020204" pitchFamily="34" charset="0"/>
              </a:rPr>
              <a:t>V) Un </a:t>
            </a:r>
            <a:r>
              <a:rPr lang="fr-FR" sz="1400" dirty="0">
                <a:latin typeface="Arial" panose="020B0604020202020204" pitchFamily="34" charset="0"/>
                <a:cs typeface="Arial" panose="020B0604020202020204" pitchFamily="34" charset="0"/>
              </a:rPr>
              <a:t>nombre croissant de demandes </a:t>
            </a:r>
            <a:r>
              <a:rPr lang="fr-FR" sz="1400" dirty="0" smtClean="0">
                <a:latin typeface="Arial" panose="020B0604020202020204" pitchFamily="34" charset="0"/>
                <a:cs typeface="Arial" panose="020B0604020202020204" pitchFamily="34" charset="0"/>
              </a:rPr>
              <a:t>d’appuis adressées au PPECF </a:t>
            </a:r>
            <a:r>
              <a:rPr lang="fr-FR" sz="1400" dirty="0">
                <a:latin typeface="Arial" panose="020B0604020202020204" pitchFamily="34" charset="0"/>
                <a:cs typeface="Arial" panose="020B0604020202020204" pitchFamily="34" charset="0"/>
              </a:rPr>
              <a:t>sont le résultat d’idées de bureaux de consultants qui les font ensuite porter par des bénéficiaires avec qui ils ont des rapports commerciaux. Les </a:t>
            </a:r>
            <a:r>
              <a:rPr lang="fr-FR" sz="1400" dirty="0" smtClean="0">
                <a:latin typeface="Arial" panose="020B0604020202020204" pitchFamily="34" charset="0"/>
                <a:cs typeface="Arial" panose="020B0604020202020204" pitchFamily="34" charset="0"/>
              </a:rPr>
              <a:t>requêtes </a:t>
            </a:r>
            <a:r>
              <a:rPr lang="fr-FR" sz="1400" dirty="0">
                <a:latin typeface="Arial" panose="020B0604020202020204" pitchFamily="34" charset="0"/>
                <a:cs typeface="Arial" panose="020B0604020202020204" pitchFamily="34" charset="0"/>
              </a:rPr>
              <a:t>sont </a:t>
            </a:r>
            <a:r>
              <a:rPr lang="fr-FR" sz="1400" dirty="0" smtClean="0">
                <a:latin typeface="Arial" panose="020B0604020202020204" pitchFamily="34" charset="0"/>
                <a:cs typeface="Arial" panose="020B0604020202020204" pitchFamily="34" charset="0"/>
              </a:rPr>
              <a:t>ainsi, souvent préparés </a:t>
            </a:r>
            <a:r>
              <a:rPr lang="fr-FR" sz="1400" dirty="0">
                <a:latin typeface="Arial" panose="020B0604020202020204" pitchFamily="34" charset="0"/>
                <a:cs typeface="Arial" panose="020B0604020202020204" pitchFamily="34" charset="0"/>
              </a:rPr>
              <a:t>par ces mêmes prestataires. Même si la thématique ou le développement de l’outil sont ou peuvent sembler intéressants, le besoin réel du terrain n’est pas toujours évident à </a:t>
            </a:r>
            <a:r>
              <a:rPr lang="fr-FR" sz="1400" dirty="0" smtClean="0">
                <a:latin typeface="Arial" panose="020B0604020202020204" pitchFamily="34" charset="0"/>
                <a:cs typeface="Arial" panose="020B0604020202020204" pitchFamily="34" charset="0"/>
              </a:rPr>
              <a:t>déterminer.</a:t>
            </a:r>
          </a:p>
          <a:p>
            <a:pPr algn="just">
              <a:spcBef>
                <a:spcPct val="20000"/>
              </a:spcBef>
            </a:pPr>
            <a:r>
              <a:rPr lang="fr-FR" sz="1400" dirty="0" smtClean="0">
                <a:latin typeface="Arial" panose="020B0604020202020204" pitchFamily="34" charset="0"/>
                <a:cs typeface="Arial" panose="020B0604020202020204" pitchFamily="34" charset="0"/>
              </a:rPr>
              <a:t>A noter le </a:t>
            </a:r>
            <a:r>
              <a:rPr lang="fr-BE" sz="1400" b="1" dirty="0" smtClean="0">
                <a:latin typeface="Arial" panose="020B0604020202020204" pitchFamily="34" charset="0"/>
                <a:cs typeface="Arial" panose="020B0604020202020204" pitchFamily="34" charset="0"/>
              </a:rPr>
              <a:t>peu de demandes concrètes de la part des concessionnaires pour promouvoir le développement local (intensification agricole, activités </a:t>
            </a:r>
            <a:r>
              <a:rPr lang="fr-BE" sz="1400" b="1" dirty="0">
                <a:latin typeface="Arial" panose="020B0604020202020204" pitchFamily="34" charset="0"/>
                <a:cs typeface="Arial" panose="020B0604020202020204" pitchFamily="34" charset="0"/>
              </a:rPr>
              <a:t>g</a:t>
            </a:r>
            <a:r>
              <a:rPr lang="fr-BE" sz="1400" b="1" dirty="0" smtClean="0">
                <a:latin typeface="Arial" panose="020B0604020202020204" pitchFamily="34" charset="0"/>
                <a:cs typeface="Arial" panose="020B0604020202020204" pitchFamily="34" charset="0"/>
              </a:rPr>
              <a:t>énératrices de revenus, …), le social externe ou la gestion de la biodiversité.</a:t>
            </a:r>
            <a:r>
              <a:rPr lang="fr-BE" sz="1400" dirty="0" smtClean="0">
                <a:latin typeface="Arial" panose="020B0604020202020204" pitchFamily="34" charset="0"/>
                <a:cs typeface="Arial" panose="020B0604020202020204" pitchFamily="34" charset="0"/>
              </a:rPr>
              <a:t> Ces problèmes ont souvent été soulevés seulement en cas de DAC émises par les bureaux de certification ou par des ONG de conservation actives chez certains concessionnaires qui ont vu dans le PPECF un moyen de se faire financer des activités. </a:t>
            </a: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lvl="0" algn="just">
              <a:spcBef>
                <a:spcPct val="20000"/>
              </a:spcBef>
            </a:pPr>
            <a:endParaRPr lang="fr-BE" sz="1400" b="1" i="1" dirty="0">
              <a:solidFill>
                <a:prstClr val="black"/>
              </a:solidFill>
              <a:latin typeface="Arial" panose="020B0604020202020204" pitchFamily="34" charset="0"/>
              <a:cs typeface="Arial" panose="020B0604020202020204" pitchFamily="34" charset="0"/>
            </a:endParaRPr>
          </a:p>
          <a:p>
            <a:pPr lvl="0" algn="just">
              <a:spcBef>
                <a:spcPct val="20000"/>
              </a:spcBef>
            </a:pPr>
            <a:r>
              <a:rPr lang="fr-BE" sz="1400" b="1" i="1" dirty="0">
                <a:solidFill>
                  <a:prstClr val="black"/>
                </a:solidFill>
                <a:latin typeface="Arial" panose="020B0604020202020204" pitchFamily="34" charset="0"/>
                <a:cs typeface="Arial" panose="020B0604020202020204" pitchFamily="34" charset="0"/>
              </a:rPr>
              <a:t>5</a:t>
            </a:r>
            <a:r>
              <a:rPr lang="fr-BE" sz="1400" b="1" i="1" baseline="30000" dirty="0" smtClean="0">
                <a:solidFill>
                  <a:prstClr val="black"/>
                </a:solidFill>
                <a:latin typeface="Arial" panose="020B0604020202020204" pitchFamily="34" charset="0"/>
                <a:cs typeface="Arial" panose="020B0604020202020204" pitchFamily="34" charset="0"/>
              </a:rPr>
              <a:t>ème</a:t>
            </a:r>
            <a:r>
              <a:rPr lang="fr-BE" sz="1400" b="1" i="1" dirty="0" smtClean="0">
                <a:solidFill>
                  <a:prstClr val="black"/>
                </a:solidFill>
                <a:latin typeface="Arial" panose="020B0604020202020204" pitchFamily="34" charset="0"/>
                <a:cs typeface="Arial" panose="020B0604020202020204" pitchFamily="34" charset="0"/>
              </a:rPr>
              <a:t> </a:t>
            </a:r>
            <a:r>
              <a:rPr lang="fr-BE" sz="1400" b="1" i="1" dirty="0">
                <a:solidFill>
                  <a:prstClr val="black"/>
                </a:solidFill>
                <a:latin typeface="Arial" panose="020B0604020202020204" pitchFamily="34" charset="0"/>
                <a:cs typeface="Arial" panose="020B0604020202020204" pitchFamily="34" charset="0"/>
              </a:rPr>
              <a:t>leçon</a:t>
            </a:r>
            <a:r>
              <a:rPr lang="fr-BE" sz="1400" b="1" i="1" dirty="0" smtClean="0">
                <a:solidFill>
                  <a:prstClr val="black"/>
                </a:solidFill>
                <a:latin typeface="Arial" panose="020B0604020202020204" pitchFamily="34" charset="0"/>
                <a:cs typeface="Arial" panose="020B0604020202020204" pitchFamily="34" charset="0"/>
              </a:rPr>
              <a:t>: les entreprises doivent s’impliquer davantage dans l’élaboration des requêtes et mettre moins en avant les liens historiques qu’elles ont avec tel ou tel bureau d’études. Elles y gagneront en éventail de solutions et de savoir-faire.</a:t>
            </a: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BE" sz="14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3140968"/>
            <a:ext cx="3729689" cy="21969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219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332656"/>
            <a:ext cx="8208912" cy="5970865"/>
          </a:xfrm>
          <a:prstGeom prst="rect">
            <a:avLst/>
          </a:prstGeom>
        </p:spPr>
        <p:txBody>
          <a:bodyPr wrap="square">
            <a:spAutoFit/>
          </a:bodyPr>
          <a:lstStyle/>
          <a:p>
            <a:pPr algn="just">
              <a:spcBef>
                <a:spcPct val="20000"/>
              </a:spcBef>
            </a:pPr>
            <a:r>
              <a:rPr lang="fr-FR" sz="1400" dirty="0" smtClean="0">
                <a:latin typeface="Arial" panose="020B0604020202020204" pitchFamily="34" charset="0"/>
                <a:cs typeface="Arial" panose="020B0604020202020204" pitchFamily="34" charset="0"/>
              </a:rPr>
              <a:t>VI) Le </a:t>
            </a:r>
            <a:r>
              <a:rPr lang="fr-FR" sz="1400" dirty="0">
                <a:latin typeface="Arial" panose="020B0604020202020204" pitchFamily="34" charset="0"/>
                <a:cs typeface="Arial" panose="020B0604020202020204" pitchFamily="34" charset="0"/>
              </a:rPr>
              <a:t>PPECF </a:t>
            </a:r>
            <a:r>
              <a:rPr lang="fr-FR" sz="1400" dirty="0" smtClean="0">
                <a:latin typeface="Arial" panose="020B0604020202020204" pitchFamily="34" charset="0"/>
                <a:cs typeface="Arial" panose="020B0604020202020204" pitchFamily="34" charset="0"/>
              </a:rPr>
              <a:t>a </a:t>
            </a:r>
            <a:r>
              <a:rPr lang="fr-FR" sz="1400" dirty="0">
                <a:latin typeface="Arial" panose="020B0604020202020204" pitchFamily="34" charset="0"/>
                <a:cs typeface="Arial" panose="020B0604020202020204" pitchFamily="34" charset="0"/>
              </a:rPr>
              <a:t>su susciter, grâce à son mode opératoire très réactif, l’intérêt et la confiance des bénéficiaires qui ont reçu des appuis de qualité, consécutifs à leurs requêtes, et dans des délais généralement très courts. </a:t>
            </a:r>
            <a:r>
              <a:rPr lang="fr-FR" sz="1400" b="1" dirty="0">
                <a:latin typeface="Arial" panose="020B0604020202020204" pitchFamily="34" charset="0"/>
                <a:cs typeface="Arial" panose="020B0604020202020204" pitchFamily="34" charset="0"/>
              </a:rPr>
              <a:t>Le revers de la médaille est que le PPCF a souvent été sollicité en tant que palliatif de situations </a:t>
            </a:r>
            <a:r>
              <a:rPr lang="fr-FR" sz="1400" b="1" dirty="0" smtClean="0">
                <a:latin typeface="Arial" panose="020B0604020202020204" pitchFamily="34" charset="0"/>
                <a:cs typeface="Arial" panose="020B0604020202020204" pitchFamily="34" charset="0"/>
              </a:rPr>
              <a:t>d’urgences.</a:t>
            </a: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smtClean="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1400" dirty="0">
              <a:latin typeface="Arial" panose="020B0604020202020204" pitchFamily="34" charset="0"/>
              <a:cs typeface="Arial" panose="020B0604020202020204" pitchFamily="34" charset="0"/>
            </a:endParaRPr>
          </a:p>
          <a:p>
            <a:pPr algn="just">
              <a:spcBef>
                <a:spcPct val="20000"/>
              </a:spcBef>
            </a:pPr>
            <a:endParaRPr lang="fr-FR" sz="800" dirty="0" smtClean="0">
              <a:latin typeface="Arial" panose="020B0604020202020204" pitchFamily="34" charset="0"/>
              <a:cs typeface="Arial" panose="020B0604020202020204" pitchFamily="34" charset="0"/>
            </a:endParaRPr>
          </a:p>
          <a:p>
            <a:pPr algn="just">
              <a:spcBef>
                <a:spcPct val="20000"/>
              </a:spcBef>
            </a:pPr>
            <a:r>
              <a:rPr lang="fr-BE" sz="1400" b="1" i="1" dirty="0" smtClean="0">
                <a:solidFill>
                  <a:prstClr val="black"/>
                </a:solidFill>
                <a:latin typeface="Arial" panose="020B0604020202020204" pitchFamily="34" charset="0"/>
                <a:cs typeface="Arial" panose="020B0604020202020204" pitchFamily="34" charset="0"/>
              </a:rPr>
              <a:t>6</a:t>
            </a:r>
            <a:r>
              <a:rPr lang="fr-BE" sz="1400" b="1" i="1" baseline="30000" dirty="0" smtClean="0">
                <a:solidFill>
                  <a:prstClr val="black"/>
                </a:solidFill>
                <a:latin typeface="Arial" panose="020B0604020202020204" pitchFamily="34" charset="0"/>
                <a:cs typeface="Arial" panose="020B0604020202020204" pitchFamily="34" charset="0"/>
              </a:rPr>
              <a:t>ème</a:t>
            </a:r>
            <a:r>
              <a:rPr lang="fr-BE" sz="1400" b="1" i="1" dirty="0" smtClean="0">
                <a:solidFill>
                  <a:prstClr val="black"/>
                </a:solidFill>
                <a:latin typeface="Arial" panose="020B0604020202020204" pitchFamily="34" charset="0"/>
                <a:cs typeface="Arial" panose="020B0604020202020204" pitchFamily="34" charset="0"/>
              </a:rPr>
              <a:t> leçon:</a:t>
            </a:r>
            <a:r>
              <a:rPr lang="fr-FR" sz="1400" dirty="0" smtClean="0">
                <a:latin typeface="Arial" panose="020B0604020202020204" pitchFamily="34" charset="0"/>
                <a:cs typeface="Arial" panose="020B0604020202020204" pitchFamily="34" charset="0"/>
              </a:rPr>
              <a:t> </a:t>
            </a:r>
            <a:r>
              <a:rPr lang="fr-FR" sz="1400" b="1" i="1" dirty="0">
                <a:solidFill>
                  <a:prstClr val="black"/>
                </a:solidFill>
                <a:latin typeface="Arial" panose="020B0604020202020204" pitchFamily="34" charset="0"/>
                <a:cs typeface="Arial" panose="020B0604020202020204" pitchFamily="34" charset="0"/>
              </a:rPr>
              <a:t>ces appels « urgents » et « exceptionnels » sont à éviter autant que possible en phase II en travaillant davantage sur des plans de travail conjointement établis avec les bénéficiaires</a:t>
            </a:r>
            <a:r>
              <a:rPr lang="fr-FR" sz="1400" b="1" i="1" dirty="0" smtClean="0">
                <a:solidFill>
                  <a:prstClr val="black"/>
                </a:solidFill>
                <a:latin typeface="Arial" panose="020B0604020202020204" pitchFamily="34" charset="0"/>
                <a:cs typeface="Arial" panose="020B0604020202020204" pitchFamily="34" charset="0"/>
              </a:rPr>
              <a:t>.</a:t>
            </a:r>
            <a:r>
              <a:rPr lang="fr-BE" sz="1400" b="1" i="1" dirty="0">
                <a:solidFill>
                  <a:prstClr val="black"/>
                </a:solidFill>
                <a:latin typeface="Arial" panose="020B0604020202020204" pitchFamily="34" charset="0"/>
                <a:cs typeface="Arial" panose="020B0604020202020204" pitchFamily="34" charset="0"/>
              </a:rPr>
              <a:t> Une modification supplémentaire consisterait à utiliser de manière systématique des conventions (type convention SINFOCAM-PPECF) entre </a:t>
            </a:r>
            <a:r>
              <a:rPr lang="fr-BE" sz="1400" b="1" i="1" dirty="0" smtClean="0">
                <a:solidFill>
                  <a:prstClr val="black"/>
                </a:solidFill>
                <a:latin typeface="Arial" panose="020B0604020202020204" pitchFamily="34" charset="0"/>
                <a:cs typeface="Arial" panose="020B0604020202020204" pitchFamily="34" charset="0"/>
              </a:rPr>
              <a:t>les entreprises </a:t>
            </a:r>
            <a:r>
              <a:rPr lang="fr-BE" sz="1400" b="1" i="1" dirty="0">
                <a:solidFill>
                  <a:prstClr val="black"/>
                </a:solidFill>
                <a:latin typeface="Arial" panose="020B0604020202020204" pitchFamily="34" charset="0"/>
                <a:cs typeface="Arial" panose="020B0604020202020204" pitchFamily="34" charset="0"/>
              </a:rPr>
              <a:t>bénéficiaires et </a:t>
            </a:r>
            <a:r>
              <a:rPr lang="fr-BE" sz="1400" b="1" i="1" dirty="0" smtClean="0">
                <a:solidFill>
                  <a:prstClr val="black"/>
                </a:solidFill>
                <a:latin typeface="Arial" panose="020B0604020202020204" pitchFamily="34" charset="0"/>
                <a:cs typeface="Arial" panose="020B0604020202020204" pitchFamily="34" charset="0"/>
              </a:rPr>
              <a:t>le PPECFII </a:t>
            </a:r>
            <a:r>
              <a:rPr lang="fr-BE" sz="1400" b="1" i="1" dirty="0">
                <a:solidFill>
                  <a:prstClr val="black"/>
                </a:solidFill>
                <a:latin typeface="Arial" panose="020B0604020202020204" pitchFamily="34" charset="0"/>
                <a:cs typeface="Arial" panose="020B0604020202020204" pitchFamily="34" charset="0"/>
              </a:rPr>
              <a:t>qui </a:t>
            </a:r>
            <a:r>
              <a:rPr lang="fr-BE" sz="1400" b="1" i="1" dirty="0" smtClean="0">
                <a:solidFill>
                  <a:prstClr val="black"/>
                </a:solidFill>
                <a:latin typeface="Arial" panose="020B0604020202020204" pitchFamily="34" charset="0"/>
                <a:cs typeface="Arial" panose="020B0604020202020204" pitchFamily="34" charset="0"/>
              </a:rPr>
              <a:t>détailleraient les </a:t>
            </a:r>
            <a:r>
              <a:rPr lang="fr-BE" sz="1400" b="1" i="1" dirty="0">
                <a:solidFill>
                  <a:prstClr val="black"/>
                </a:solidFill>
                <a:latin typeface="Arial" panose="020B0604020202020204" pitchFamily="34" charset="0"/>
                <a:cs typeface="Arial" panose="020B0604020202020204" pitchFamily="34" charset="0"/>
              </a:rPr>
              <a:t>appuis éligibles et les taux de cofinancement. Ces appuis ne nécessiteraient plus de validation formelle si </a:t>
            </a:r>
            <a:r>
              <a:rPr lang="fr-BE" sz="1400" b="1" i="1" dirty="0" smtClean="0">
                <a:solidFill>
                  <a:prstClr val="black"/>
                </a:solidFill>
                <a:latin typeface="Arial" panose="020B0604020202020204" pitchFamily="34" charset="0"/>
                <a:cs typeface="Arial" panose="020B0604020202020204" pitchFamily="34" charset="0"/>
              </a:rPr>
              <a:t>de telles conventions </a:t>
            </a:r>
            <a:r>
              <a:rPr lang="fr-BE" sz="1400" b="1" i="1" dirty="0">
                <a:solidFill>
                  <a:prstClr val="black"/>
                </a:solidFill>
                <a:latin typeface="Arial" panose="020B0604020202020204" pitchFamily="34" charset="0"/>
                <a:cs typeface="Arial" panose="020B0604020202020204" pitchFamily="34" charset="0"/>
              </a:rPr>
              <a:t>ont été </a:t>
            </a:r>
            <a:r>
              <a:rPr lang="fr-BE" sz="1400" b="1" i="1" dirty="0" smtClean="0">
                <a:solidFill>
                  <a:prstClr val="black"/>
                </a:solidFill>
                <a:latin typeface="Arial" panose="020B0604020202020204" pitchFamily="34" charset="0"/>
                <a:cs typeface="Arial" panose="020B0604020202020204" pitchFamily="34" charset="0"/>
              </a:rPr>
              <a:t>signées préalablement. </a:t>
            </a:r>
            <a:r>
              <a:rPr lang="fr-BE" sz="1400" b="1" i="1" dirty="0">
                <a:solidFill>
                  <a:prstClr val="black"/>
                </a:solidFill>
                <a:latin typeface="Arial" panose="020B0604020202020204" pitchFamily="34" charset="0"/>
                <a:cs typeface="Arial" panose="020B0604020202020204" pitchFamily="34" charset="0"/>
              </a:rPr>
              <a:t>Le bénéficiaire pourrait alors simplement demander la contractualisation d’un prestataire au moment </a:t>
            </a:r>
            <a:r>
              <a:rPr lang="fr-BE" sz="1400" b="1" i="1" dirty="0" smtClean="0">
                <a:solidFill>
                  <a:prstClr val="black"/>
                </a:solidFill>
                <a:latin typeface="Arial" panose="020B0604020202020204" pitchFamily="34" charset="0"/>
                <a:cs typeface="Arial" panose="020B0604020202020204" pitchFamily="34" charset="0"/>
              </a:rPr>
              <a:t>opportun </a:t>
            </a:r>
            <a:r>
              <a:rPr lang="fr-BE" sz="1400" b="1" i="1" dirty="0" smtClean="0">
                <a:solidFill>
                  <a:prstClr val="black"/>
                </a:solidFill>
                <a:latin typeface="Arial" panose="020B0604020202020204" pitchFamily="34" charset="0"/>
                <a:cs typeface="Arial" panose="020B0604020202020204" pitchFamily="34" charset="0"/>
              </a:rPr>
              <a:t>au</a:t>
            </a:r>
            <a:r>
              <a:rPr lang="fr-BE" sz="1400" b="1" i="1" dirty="0" smtClean="0">
                <a:solidFill>
                  <a:srgbClr val="FF0000"/>
                </a:solidFill>
                <a:latin typeface="Arial" panose="020B0604020202020204" pitchFamily="34" charset="0"/>
                <a:cs typeface="Arial" panose="020B0604020202020204" pitchFamily="34" charset="0"/>
              </a:rPr>
              <a:t>x</a:t>
            </a:r>
            <a:r>
              <a:rPr lang="fr-BE" sz="1400" b="1" i="1" dirty="0" smtClean="0">
                <a:solidFill>
                  <a:prstClr val="black"/>
                </a:solidFill>
                <a:latin typeface="Arial" panose="020B0604020202020204" pitchFamily="34" charset="0"/>
                <a:cs typeface="Arial" panose="020B0604020202020204" pitchFamily="34" charset="0"/>
              </a:rPr>
              <a:t> </a:t>
            </a:r>
            <a:r>
              <a:rPr lang="fr-BE" sz="1400" b="1" i="1" dirty="0" smtClean="0">
                <a:solidFill>
                  <a:prstClr val="black"/>
                </a:solidFill>
                <a:latin typeface="Arial" panose="020B0604020202020204" pitchFamily="34" charset="0"/>
                <a:cs typeface="Arial" panose="020B0604020202020204" pitchFamily="34" charset="0"/>
              </a:rPr>
              <a:t>taux indicatifs suivants</a:t>
            </a:r>
            <a:r>
              <a:rPr lang="fr-BE" sz="1400" b="1" i="1" dirty="0" smtClean="0">
                <a:solidFill>
                  <a:prstClr val="black"/>
                </a:solidFill>
                <a:latin typeface="Arial" panose="020B0604020202020204" pitchFamily="34" charset="0"/>
                <a:cs typeface="Arial" panose="020B0604020202020204" pitchFamily="34" charset="0"/>
              </a:rPr>
              <a:t>:</a:t>
            </a:r>
          </a:p>
          <a:p>
            <a:pPr algn="just">
              <a:spcBef>
                <a:spcPct val="20000"/>
              </a:spcBef>
            </a:pPr>
            <a:endParaRPr lang="fr-BE" sz="1400" b="1" i="1" dirty="0" smtClean="0">
              <a:solidFill>
                <a:prstClr val="black"/>
              </a:solidFill>
              <a:latin typeface="Arial" panose="020B0604020202020204" pitchFamily="34" charset="0"/>
              <a:cs typeface="Arial" panose="020B0604020202020204" pitchFamily="34" charset="0"/>
            </a:endParaRPr>
          </a:p>
          <a:p>
            <a:pPr>
              <a:buFont typeface="Wingdings" pitchFamily="2" charset="2"/>
              <a:buChar char="ü"/>
            </a:pPr>
            <a:r>
              <a:rPr lang="fr-FR" sz="1200" dirty="0" smtClean="0"/>
              <a:t> 50</a:t>
            </a:r>
            <a:r>
              <a:rPr lang="fr-FR" sz="1200" dirty="0" smtClean="0"/>
              <a:t>% pour le premier audit à blanc OLB / VLC ou FSC / PAFC des concessions ;</a:t>
            </a:r>
            <a:endParaRPr lang="de-CH" sz="1200" dirty="0" smtClean="0"/>
          </a:p>
          <a:p>
            <a:pPr>
              <a:buFont typeface="Wingdings" pitchFamily="2" charset="2"/>
              <a:buChar char="ü"/>
            </a:pPr>
            <a:r>
              <a:rPr lang="fr-FR" sz="1200" dirty="0" smtClean="0"/>
              <a:t> 50</a:t>
            </a:r>
            <a:r>
              <a:rPr lang="fr-FR" sz="1200" dirty="0" smtClean="0"/>
              <a:t>% pour des formations EFI ;</a:t>
            </a:r>
            <a:endParaRPr lang="de-CH" sz="1200" dirty="0" smtClean="0"/>
          </a:p>
          <a:p>
            <a:pPr>
              <a:buFont typeface="Wingdings" pitchFamily="2" charset="2"/>
              <a:buChar char="ü"/>
            </a:pPr>
            <a:r>
              <a:rPr lang="fr-FR" sz="1200" dirty="0" smtClean="0"/>
              <a:t> 40</a:t>
            </a:r>
            <a:r>
              <a:rPr lang="fr-FR" sz="1200" dirty="0" smtClean="0"/>
              <a:t>% pour le coaching d’entreprises vers le certificat OLB / VLC ou FSC / PAFC et de syndicats professionnels ;</a:t>
            </a:r>
            <a:endParaRPr lang="de-CH" sz="1200" dirty="0" smtClean="0"/>
          </a:p>
          <a:p>
            <a:pPr>
              <a:buFont typeface="Wingdings" pitchFamily="2" charset="2"/>
              <a:buChar char="ü"/>
            </a:pPr>
            <a:r>
              <a:rPr lang="fr-FR" sz="1200" dirty="0" smtClean="0"/>
              <a:t> 40</a:t>
            </a:r>
            <a:r>
              <a:rPr lang="fr-FR" sz="1200" dirty="0" smtClean="0"/>
              <a:t>% pour des activités spécifiques au-delà des exigences légales </a:t>
            </a:r>
            <a:r>
              <a:rPr lang="fr-FR" sz="1200" dirty="0" smtClean="0"/>
              <a:t>(hors </a:t>
            </a:r>
            <a:r>
              <a:rPr lang="fr-FR" sz="1200" dirty="0" smtClean="0"/>
              <a:t>traçabilité) qui peuvent mener à un certificat OLB</a:t>
            </a:r>
            <a:r>
              <a:rPr lang="fr-FR" sz="1200" dirty="0" smtClean="0"/>
              <a:t>/ VLC</a:t>
            </a:r>
            <a:r>
              <a:rPr lang="fr-FR" sz="1200" dirty="0" smtClean="0"/>
              <a:t> ;</a:t>
            </a:r>
            <a:endParaRPr lang="de-CH" sz="1200" dirty="0" smtClean="0"/>
          </a:p>
          <a:p>
            <a:pPr>
              <a:buFont typeface="Wingdings" pitchFamily="2" charset="2"/>
              <a:buChar char="ü"/>
            </a:pPr>
            <a:r>
              <a:rPr lang="fr-FR" sz="1200" dirty="0" smtClean="0"/>
              <a:t>30% pour des formations groupées d’employées d’entreprises s’orientant vers un certificat OLB/VLC ;</a:t>
            </a:r>
            <a:endParaRPr lang="de-CH" sz="1200" dirty="0" smtClean="0"/>
          </a:p>
          <a:p>
            <a:pPr>
              <a:buFont typeface="Wingdings" pitchFamily="2" charset="2"/>
              <a:buChar char="ü"/>
            </a:pPr>
            <a:r>
              <a:rPr lang="fr-FR" sz="1200" dirty="0" smtClean="0"/>
              <a:t>25% pour les appuis qui sont des exigences FSC / PAFC mais non OLB/VLC</a:t>
            </a:r>
            <a:r>
              <a:rPr lang="fr-FR" sz="1200" dirty="0" smtClean="0"/>
              <a:t>.</a:t>
            </a:r>
            <a:endParaRPr lang="fr-BE" sz="14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7844" y="1506820"/>
            <a:ext cx="2812521" cy="1303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ZoneTexte 5"/>
          <p:cNvSpPr txBox="1"/>
          <p:nvPr/>
        </p:nvSpPr>
        <p:spPr>
          <a:xfrm>
            <a:off x="5796136" y="1691486"/>
            <a:ext cx="936104" cy="369332"/>
          </a:xfrm>
          <a:prstGeom prst="rect">
            <a:avLst/>
          </a:prstGeom>
          <a:noFill/>
        </p:spPr>
        <p:txBody>
          <a:bodyPr wrap="square" rtlCol="0">
            <a:spAutoFit/>
          </a:bodyPr>
          <a:lstStyle/>
          <a:p>
            <a:r>
              <a:rPr lang="fr-BE" dirty="0" smtClean="0"/>
              <a:t>PPECF</a:t>
            </a:r>
            <a:endParaRPr lang="fr-BE"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1322155"/>
            <a:ext cx="1904783" cy="1608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0088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8856984" cy="6247864"/>
          </a:xfrm>
          <a:prstGeom prst="rect">
            <a:avLst/>
          </a:prstGeom>
        </p:spPr>
        <p:txBody>
          <a:bodyPr wrap="square">
            <a:spAutoFit/>
          </a:bodyPr>
          <a:lstStyle/>
          <a:p>
            <a:pPr lvl="0" algn="just">
              <a:spcBef>
                <a:spcPct val="20000"/>
              </a:spcBef>
              <a:spcAft>
                <a:spcPts val="600"/>
              </a:spcAft>
            </a:pPr>
            <a:r>
              <a:rPr lang="fr-FR" sz="1400" dirty="0" smtClean="0">
                <a:latin typeface="Arial" panose="020B0604020202020204" pitchFamily="34" charset="0"/>
                <a:cs typeface="Arial" panose="020B0604020202020204" pitchFamily="34" charset="0"/>
              </a:rPr>
              <a:t>VII) Le </a:t>
            </a:r>
            <a:r>
              <a:rPr lang="fr-FR" sz="1400" dirty="0">
                <a:latin typeface="Arial" panose="020B0604020202020204" pitchFamily="34" charset="0"/>
                <a:cs typeface="Arial" panose="020B0604020202020204" pitchFamily="34" charset="0"/>
              </a:rPr>
              <a:t>PPECF I a également permis d’identifier des interventions potentielles en ligne avec </a:t>
            </a:r>
            <a:r>
              <a:rPr lang="fr-FR" sz="1400" b="1" dirty="0">
                <a:latin typeface="Arial" panose="020B0604020202020204" pitchFamily="34" charset="0"/>
                <a:cs typeface="Arial" panose="020B0604020202020204" pitchFamily="34" charset="0"/>
              </a:rPr>
              <a:t>des difficultés qui se profilent à échéance plus ou moins rapide chez les exploitants forestiers.</a:t>
            </a:r>
            <a:r>
              <a:rPr lang="fr-FR" sz="1400" dirty="0">
                <a:latin typeface="Arial" panose="020B0604020202020204" pitchFamily="34" charset="0"/>
                <a:cs typeface="Arial" panose="020B0604020202020204" pitchFamily="34" charset="0"/>
              </a:rPr>
              <a:t> Citons, sans ordre de priorité : i) </a:t>
            </a:r>
            <a:r>
              <a:rPr lang="fr-FR" sz="1400" dirty="0" smtClean="0">
                <a:latin typeface="Arial" panose="020B0604020202020204" pitchFamily="34" charset="0"/>
                <a:cs typeface="Arial" panose="020B0604020202020204" pitchFamily="34" charset="0"/>
              </a:rPr>
              <a:t>l’épuisement </a:t>
            </a:r>
            <a:r>
              <a:rPr lang="fr-FR" sz="1400" dirty="0">
                <a:latin typeface="Arial" panose="020B0604020202020204" pitchFamily="34" charset="0"/>
                <a:cs typeface="Arial" panose="020B0604020202020204" pitchFamily="34" charset="0"/>
              </a:rPr>
              <a:t>des essences phares et l’urgence à promouvoir des essences secondaires : ii) la faiblesse de l’impact de l’exploitation forestière sur le développement local qui si la situation ne s’améliore pas, peut compromettre la relation des populations avec le concessionnaire ; iii) une meilleure connaissance scientifique sur laquelle </a:t>
            </a:r>
            <a:r>
              <a:rPr lang="fr-FR" sz="1400" dirty="0" smtClean="0">
                <a:latin typeface="Arial" panose="020B0604020202020204" pitchFamily="34" charset="0"/>
                <a:cs typeface="Arial" panose="020B0604020202020204" pitchFamily="34" charset="0"/>
              </a:rPr>
              <a:t>doi</a:t>
            </a:r>
            <a:r>
              <a:rPr lang="fr-FR" sz="1400" dirty="0" smtClean="0">
                <a:solidFill>
                  <a:srgbClr val="FF0000"/>
                </a:solidFill>
                <a:latin typeface="Arial" panose="020B0604020202020204" pitchFamily="34" charset="0"/>
                <a:cs typeface="Arial" panose="020B0604020202020204" pitchFamily="34" charset="0"/>
              </a:rPr>
              <a:t>vent</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s’appuyer les pratiques d’exploitation d’une gestion durable ; iv) la transparence dans la communication à l’égard de l’aval de la filière, mais également vis-à-vis de la société civile ; v) une exploitation multi-usages de la forêt moins centrée sur la valeur bois, qui puisse aussi valoriser d’autres ressources, notamment les produits forestiers non ligneux, ainsi que ceux d’une agroforesterie vivrière et de rapport. </a:t>
            </a:r>
            <a:r>
              <a:rPr lang="fr-CH" sz="1400" dirty="0">
                <a:latin typeface="Arial" panose="020B0604020202020204" pitchFamily="34" charset="0"/>
                <a:cs typeface="Arial" panose="020B0604020202020204" pitchFamily="34" charset="0"/>
              </a:rPr>
              <a:t>	</a:t>
            </a:r>
            <a:endParaRPr lang="fr-CH" sz="1400" dirty="0" smtClean="0">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smtClean="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smtClean="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smtClean="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smtClean="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smtClean="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endParaRPr lang="fr-BE" sz="1400" b="1" i="1" dirty="0" smtClean="0">
              <a:solidFill>
                <a:prstClr val="black"/>
              </a:solidFill>
              <a:latin typeface="Arial" panose="020B0604020202020204" pitchFamily="34" charset="0"/>
              <a:cs typeface="Arial" panose="020B0604020202020204" pitchFamily="34" charset="0"/>
            </a:endParaRPr>
          </a:p>
          <a:p>
            <a:pPr lvl="0" algn="just">
              <a:spcBef>
                <a:spcPct val="20000"/>
              </a:spcBef>
              <a:spcAft>
                <a:spcPts val="600"/>
              </a:spcAft>
            </a:pPr>
            <a:r>
              <a:rPr lang="fr-BE" sz="1400" b="1" i="1" dirty="0" smtClean="0">
                <a:solidFill>
                  <a:prstClr val="black"/>
                </a:solidFill>
                <a:latin typeface="Arial" panose="020B0604020202020204" pitchFamily="34" charset="0"/>
                <a:cs typeface="Arial" panose="020B0604020202020204" pitchFamily="34" charset="0"/>
              </a:rPr>
              <a:t>7</a:t>
            </a:r>
            <a:r>
              <a:rPr lang="fr-BE" sz="1400" b="1" i="1" baseline="30000" dirty="0" smtClean="0">
                <a:solidFill>
                  <a:prstClr val="black"/>
                </a:solidFill>
                <a:latin typeface="Arial" panose="020B0604020202020204" pitchFamily="34" charset="0"/>
                <a:cs typeface="Arial" panose="020B0604020202020204" pitchFamily="34" charset="0"/>
              </a:rPr>
              <a:t>ème</a:t>
            </a:r>
            <a:r>
              <a:rPr lang="fr-BE" sz="1400" b="1" i="1" dirty="0" smtClean="0">
                <a:solidFill>
                  <a:prstClr val="black"/>
                </a:solidFill>
                <a:latin typeface="Arial" panose="020B0604020202020204" pitchFamily="34" charset="0"/>
                <a:cs typeface="Arial" panose="020B0604020202020204" pitchFamily="34" charset="0"/>
              </a:rPr>
              <a:t> leçon:</a:t>
            </a:r>
            <a:r>
              <a:rPr lang="fr-FR" sz="1400" dirty="0" smtClean="0">
                <a:solidFill>
                  <a:prstClr val="black"/>
                </a:solidFill>
                <a:latin typeface="Arial" panose="020B0604020202020204" pitchFamily="34" charset="0"/>
                <a:cs typeface="Arial" panose="020B0604020202020204" pitchFamily="34" charset="0"/>
              </a:rPr>
              <a:t> </a:t>
            </a:r>
            <a:r>
              <a:rPr lang="fr-FR" sz="1400" b="1" i="1" dirty="0" smtClean="0">
                <a:solidFill>
                  <a:prstClr val="black"/>
                </a:solidFill>
                <a:latin typeface="Arial" panose="020B0604020202020204" pitchFamily="34" charset="0"/>
                <a:cs typeface="Arial" panose="020B0604020202020204" pitchFamily="34" charset="0"/>
              </a:rPr>
              <a:t>ces </a:t>
            </a:r>
            <a:r>
              <a:rPr lang="fr-FR" sz="1400" b="1" i="1" dirty="0">
                <a:solidFill>
                  <a:prstClr val="black"/>
                </a:solidFill>
                <a:latin typeface="Arial" panose="020B0604020202020204" pitchFamily="34" charset="0"/>
                <a:cs typeface="Arial" panose="020B0604020202020204" pitchFamily="34" charset="0"/>
              </a:rPr>
              <a:t>interventions restent « potentielles » dans la mesure où le </a:t>
            </a:r>
            <a:r>
              <a:rPr lang="fr-FR" sz="1400" b="1" i="1" dirty="0" smtClean="0">
                <a:solidFill>
                  <a:prstClr val="black"/>
                </a:solidFill>
                <a:latin typeface="Arial" panose="020B0604020202020204" pitchFamily="34" charset="0"/>
                <a:cs typeface="Arial" panose="020B0604020202020204" pitchFamily="34" charset="0"/>
              </a:rPr>
              <a:t>PPECF II </a:t>
            </a:r>
            <a:r>
              <a:rPr lang="fr-FR" sz="1400" b="1" i="1" dirty="0">
                <a:solidFill>
                  <a:prstClr val="black"/>
                </a:solidFill>
                <a:latin typeface="Arial" panose="020B0604020202020204" pitchFamily="34" charset="0"/>
                <a:cs typeface="Arial" panose="020B0604020202020204" pitchFamily="34" charset="0"/>
              </a:rPr>
              <a:t>est </a:t>
            </a:r>
            <a:r>
              <a:rPr lang="fr-FR" sz="1400" b="1" i="1" dirty="0" smtClean="0">
                <a:solidFill>
                  <a:prstClr val="black"/>
                </a:solidFill>
                <a:latin typeface="Arial" panose="020B0604020202020204" pitchFamily="34" charset="0"/>
                <a:cs typeface="Arial" panose="020B0604020202020204" pitchFamily="34" charset="0"/>
              </a:rPr>
              <a:t>disposé à </a:t>
            </a:r>
            <a:r>
              <a:rPr lang="fr-FR" sz="1400" b="1" i="1" dirty="0">
                <a:solidFill>
                  <a:prstClr val="black"/>
                </a:solidFill>
                <a:latin typeface="Arial" panose="020B0604020202020204" pitchFamily="34" charset="0"/>
                <a:cs typeface="Arial" panose="020B0604020202020204" pitchFamily="34" charset="0"/>
              </a:rPr>
              <a:t>cofinancer </a:t>
            </a:r>
            <a:r>
              <a:rPr lang="fr-FR" sz="1400" b="1" i="1" dirty="0" smtClean="0">
                <a:solidFill>
                  <a:prstClr val="black"/>
                </a:solidFill>
                <a:latin typeface="Arial" panose="020B0604020202020204" pitchFamily="34" charset="0"/>
                <a:cs typeface="Arial" panose="020B0604020202020204" pitchFamily="34" charset="0"/>
              </a:rPr>
              <a:t>des </a:t>
            </a:r>
            <a:r>
              <a:rPr lang="fr-FR" sz="1400" b="1" i="1" dirty="0">
                <a:solidFill>
                  <a:prstClr val="black"/>
                </a:solidFill>
                <a:latin typeface="Arial" panose="020B0604020202020204" pitchFamily="34" charset="0"/>
                <a:cs typeface="Arial" panose="020B0604020202020204" pitchFamily="34" charset="0"/>
              </a:rPr>
              <a:t>études et  </a:t>
            </a:r>
            <a:r>
              <a:rPr lang="fr-FR" sz="1400" b="1" i="1" dirty="0" smtClean="0">
                <a:solidFill>
                  <a:prstClr val="black"/>
                </a:solidFill>
                <a:latin typeface="Arial" panose="020B0604020202020204" pitchFamily="34" charset="0"/>
                <a:cs typeface="Arial" panose="020B0604020202020204" pitchFamily="34" charset="0"/>
              </a:rPr>
              <a:t>des appuis techniques </a:t>
            </a:r>
            <a:r>
              <a:rPr lang="fr-FR" sz="1400" b="1" i="1" dirty="0">
                <a:solidFill>
                  <a:prstClr val="black"/>
                </a:solidFill>
                <a:latin typeface="Arial" panose="020B0604020202020204" pitchFamily="34" charset="0"/>
                <a:cs typeface="Arial" panose="020B0604020202020204" pitchFamily="34" charset="0"/>
              </a:rPr>
              <a:t>pour </a:t>
            </a:r>
            <a:r>
              <a:rPr lang="fr-FR" sz="1400" b="1" i="1" dirty="0" smtClean="0">
                <a:solidFill>
                  <a:prstClr val="black"/>
                </a:solidFill>
                <a:latin typeface="Arial" panose="020B0604020202020204" pitchFamily="34" charset="0"/>
                <a:cs typeface="Arial" panose="020B0604020202020204" pitchFamily="34" charset="0"/>
              </a:rPr>
              <a:t>accompagner des stratégies d’actions </a:t>
            </a:r>
            <a:r>
              <a:rPr lang="fr-FR" sz="1400" b="1" i="1" dirty="0">
                <a:solidFill>
                  <a:prstClr val="black"/>
                </a:solidFill>
                <a:latin typeface="Arial" panose="020B0604020202020204" pitchFamily="34" charset="0"/>
                <a:cs typeface="Arial" panose="020B0604020202020204" pitchFamily="34" charset="0"/>
              </a:rPr>
              <a:t>plus ou moins longues </a:t>
            </a:r>
            <a:r>
              <a:rPr lang="fr-FR" sz="1400" b="1" i="1" dirty="0" smtClean="0">
                <a:solidFill>
                  <a:prstClr val="black"/>
                </a:solidFill>
                <a:latin typeface="Arial" panose="020B0604020202020204" pitchFamily="34" charset="0"/>
                <a:cs typeface="Arial" panose="020B0604020202020204" pitchFamily="34" charset="0"/>
              </a:rPr>
              <a:t>à mettre en œuvre, à </a:t>
            </a:r>
            <a:r>
              <a:rPr lang="fr-FR" sz="1400" b="1" i="1" dirty="0">
                <a:solidFill>
                  <a:prstClr val="black"/>
                </a:solidFill>
                <a:latin typeface="Arial" panose="020B0604020202020204" pitchFamily="34" charset="0"/>
                <a:cs typeface="Arial" panose="020B0604020202020204" pitchFamily="34" charset="0"/>
              </a:rPr>
              <a:t>condition que </a:t>
            </a:r>
            <a:r>
              <a:rPr lang="fr-FR" sz="1400" b="1" i="1" dirty="0" smtClean="0">
                <a:solidFill>
                  <a:prstClr val="black"/>
                </a:solidFill>
                <a:latin typeface="Arial" panose="020B0604020202020204" pitchFamily="34" charset="0"/>
                <a:cs typeface="Arial" panose="020B0604020202020204" pitchFamily="34" charset="0"/>
              </a:rPr>
              <a:t>les entreprises et leurs partenaires </a:t>
            </a:r>
            <a:r>
              <a:rPr lang="fr-FR" sz="1400" b="1" i="1" dirty="0">
                <a:solidFill>
                  <a:prstClr val="black"/>
                </a:solidFill>
                <a:latin typeface="Arial" panose="020B0604020202020204" pitchFamily="34" charset="0"/>
                <a:cs typeface="Arial" panose="020B0604020202020204" pitchFamily="34" charset="0"/>
              </a:rPr>
              <a:t>soient vraiment intéressés </a:t>
            </a:r>
            <a:r>
              <a:rPr lang="fr-FR" sz="1400" b="1" dirty="0" smtClean="0">
                <a:solidFill>
                  <a:prstClr val="black"/>
                </a:solidFill>
                <a:latin typeface="Arial" panose="020B0604020202020204" pitchFamily="34" charset="0"/>
                <a:cs typeface="Arial" panose="020B0604020202020204" pitchFamily="34" charset="0"/>
              </a:rPr>
              <a:t>[conscients de la nécessité d’anticiper des menaces] </a:t>
            </a:r>
            <a:r>
              <a:rPr lang="fr-FR" sz="1400" b="1" i="1" dirty="0" smtClean="0">
                <a:solidFill>
                  <a:prstClr val="black"/>
                </a:solidFill>
                <a:latin typeface="Arial" panose="020B0604020202020204" pitchFamily="34" charset="0"/>
                <a:cs typeface="Arial" panose="020B0604020202020204" pitchFamily="34" charset="0"/>
              </a:rPr>
              <a:t>et </a:t>
            </a:r>
            <a:r>
              <a:rPr lang="fr-FR" sz="1400" b="1" i="1" dirty="0">
                <a:solidFill>
                  <a:prstClr val="black"/>
                </a:solidFill>
                <a:latin typeface="Arial" panose="020B0604020202020204" pitchFamily="34" charset="0"/>
                <a:cs typeface="Arial" panose="020B0604020202020204" pitchFamily="34" charset="0"/>
              </a:rPr>
              <a:t>financièrement </a:t>
            </a:r>
            <a:r>
              <a:rPr lang="fr-FR" sz="1400" b="1" i="1" dirty="0" smtClean="0">
                <a:solidFill>
                  <a:prstClr val="black"/>
                </a:solidFill>
                <a:latin typeface="Arial" panose="020B0604020202020204" pitchFamily="34" charset="0"/>
                <a:cs typeface="Arial" panose="020B0604020202020204" pitchFamily="34" charset="0"/>
              </a:rPr>
              <a:t>prêts à s’impliquer.</a:t>
            </a:r>
            <a:endParaRPr lang="fr-BE" sz="1400" b="1" i="1" dirty="0">
              <a:solidFill>
                <a:prstClr val="black"/>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1475" y="2420888"/>
            <a:ext cx="3648405"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2989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1331</Words>
  <Application>Microsoft Office PowerPoint</Application>
  <PresentationFormat>On-screen Show (4:3)</PresentationFormat>
  <Paragraphs>135</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Thème Office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RL</dc:creator>
  <cp:lastModifiedBy>Pascal</cp:lastModifiedBy>
  <cp:revision>54</cp:revision>
  <dcterms:created xsi:type="dcterms:W3CDTF">2016-04-20T06:50:02Z</dcterms:created>
  <dcterms:modified xsi:type="dcterms:W3CDTF">2016-08-29T13:52:20Z</dcterms:modified>
</cp:coreProperties>
</file>